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78"/>
  </p:notesMasterIdLst>
  <p:sldIdLst>
    <p:sldId id="316" r:id="rId2"/>
    <p:sldId id="317" r:id="rId3"/>
    <p:sldId id="347" r:id="rId4"/>
    <p:sldId id="318" r:id="rId5"/>
    <p:sldId id="319" r:id="rId6"/>
    <p:sldId id="320" r:id="rId7"/>
    <p:sldId id="321" r:id="rId8"/>
    <p:sldId id="38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6" r:id="rId20"/>
    <p:sldId id="315" r:id="rId21"/>
    <p:sldId id="287" r:id="rId22"/>
    <p:sldId id="288" r:id="rId23"/>
    <p:sldId id="289" r:id="rId24"/>
    <p:sldId id="290" r:id="rId25"/>
    <p:sldId id="300" r:id="rId26"/>
    <p:sldId id="291" r:id="rId27"/>
    <p:sldId id="337" r:id="rId28"/>
    <p:sldId id="348" r:id="rId29"/>
    <p:sldId id="293" r:id="rId30"/>
    <p:sldId id="295" r:id="rId31"/>
    <p:sldId id="292" r:id="rId32"/>
    <p:sldId id="294" r:id="rId33"/>
    <p:sldId id="350" r:id="rId34"/>
    <p:sldId id="351" r:id="rId35"/>
    <p:sldId id="296" r:id="rId36"/>
    <p:sldId id="299" r:id="rId37"/>
    <p:sldId id="297" r:id="rId38"/>
    <p:sldId id="352" r:id="rId39"/>
    <p:sldId id="353" r:id="rId40"/>
    <p:sldId id="302" r:id="rId41"/>
    <p:sldId id="301" r:id="rId42"/>
    <p:sldId id="303" r:id="rId43"/>
    <p:sldId id="354" r:id="rId44"/>
    <p:sldId id="355" r:id="rId45"/>
    <p:sldId id="305" r:id="rId46"/>
    <p:sldId id="373" r:id="rId47"/>
    <p:sldId id="304" r:id="rId48"/>
    <p:sldId id="369" r:id="rId49"/>
    <p:sldId id="306" r:id="rId50"/>
    <p:sldId id="375" r:id="rId51"/>
    <p:sldId id="356" r:id="rId52"/>
    <p:sldId id="357" r:id="rId53"/>
    <p:sldId id="307" r:id="rId54"/>
    <p:sldId id="379" r:id="rId55"/>
    <p:sldId id="358" r:id="rId56"/>
    <p:sldId id="359" r:id="rId57"/>
    <p:sldId id="308" r:id="rId58"/>
    <p:sldId id="311" r:id="rId59"/>
    <p:sldId id="309" r:id="rId60"/>
    <p:sldId id="360" r:id="rId61"/>
    <p:sldId id="361" r:id="rId62"/>
    <p:sldId id="310" r:id="rId63"/>
    <p:sldId id="312" r:id="rId64"/>
    <p:sldId id="362" r:id="rId65"/>
    <p:sldId id="365" r:id="rId66"/>
    <p:sldId id="313" r:id="rId67"/>
    <p:sldId id="366" r:id="rId68"/>
    <p:sldId id="368" r:id="rId69"/>
    <p:sldId id="372" r:id="rId70"/>
    <p:sldId id="380" r:id="rId71"/>
    <p:sldId id="381" r:id="rId72"/>
    <p:sldId id="377" r:id="rId73"/>
    <p:sldId id="370" r:id="rId74"/>
    <p:sldId id="333" r:id="rId75"/>
    <p:sldId id="334" r:id="rId76"/>
    <p:sldId id="346" r:id="rId77"/>
  </p:sldIdLst>
  <p:sldSz cx="12192000" cy="6858000"/>
  <p:notesSz cx="6858000" cy="9144000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c Alibhai" initials="DA" lastIdx="1" clrIdx="0">
    <p:extLst>
      <p:ext uri="{19B8F6BF-5375-455C-9EA6-DF929625EA0E}">
        <p15:presenceInfo xmlns:p15="http://schemas.microsoft.com/office/powerpoint/2012/main" userId="S::da14205@bristol.ac.uk::849c4d2c-4adf-4a20-bd8f-7c76bdb286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F7F7F"/>
    <a:srgbClr val="272727"/>
    <a:srgbClr val="FFFFFF"/>
    <a:srgbClr val="BF2F3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6" autoAdjust="0"/>
    <p:restoredTop sz="94157" autoAdjust="0"/>
  </p:normalViewPr>
  <p:slideViewPr>
    <p:cSldViewPr snapToGrid="0">
      <p:cViewPr>
        <p:scale>
          <a:sx n="73" d="100"/>
          <a:sy n="73" d="100"/>
        </p:scale>
        <p:origin x="54" y="-192"/>
      </p:cViewPr>
      <p:guideLst/>
    </p:cSldViewPr>
  </p:slideViewPr>
  <p:outlineViewPr>
    <p:cViewPr>
      <p:scale>
        <a:sx n="33" d="100"/>
        <a:sy n="33" d="100"/>
      </p:scale>
      <p:origin x="0" y="-266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c Alibhai" userId="849c4d2c-4adf-4a20-bd8f-7c76bdb28622" providerId="ADAL" clId="{9DD8B332-1B16-41B4-A602-BB7626BBB403}"/>
    <pc:docChg chg="undo custSel addSld modSld">
      <pc:chgData name="Dominic Alibhai" userId="849c4d2c-4adf-4a20-bd8f-7c76bdb28622" providerId="ADAL" clId="{9DD8B332-1B16-41B4-A602-BB7626BBB403}" dt="2020-05-13T20:34:44.517" v="1419" actId="20577"/>
      <pc:docMkLst>
        <pc:docMk/>
      </pc:docMkLst>
      <pc:sldChg chg="modSp mod">
        <pc:chgData name="Dominic Alibhai" userId="849c4d2c-4adf-4a20-bd8f-7c76bdb28622" providerId="ADAL" clId="{9DD8B332-1B16-41B4-A602-BB7626BBB403}" dt="2020-05-13T11:52:37.243" v="41" actId="1036"/>
        <pc:sldMkLst>
          <pc:docMk/>
          <pc:sldMk cId="2744015628" sldId="318"/>
        </pc:sldMkLst>
        <pc:grpChg chg="mod ord">
          <ac:chgData name="Dominic Alibhai" userId="849c4d2c-4adf-4a20-bd8f-7c76bdb28622" providerId="ADAL" clId="{9DD8B332-1B16-41B4-A602-BB7626BBB403}" dt="2020-05-13T11:52:03.919" v="18" actId="408"/>
          <ac:grpSpMkLst>
            <pc:docMk/>
            <pc:sldMk cId="2744015628" sldId="318"/>
            <ac:grpSpMk id="3" creationId="{00000000-0000-0000-0000-000000000000}"/>
          </ac:grpSpMkLst>
        </pc:grpChg>
        <pc:grpChg chg="mod ord">
          <ac:chgData name="Dominic Alibhai" userId="849c4d2c-4adf-4a20-bd8f-7c76bdb28622" providerId="ADAL" clId="{9DD8B332-1B16-41B4-A602-BB7626BBB403}" dt="2020-05-13T11:52:03.919" v="18" actId="408"/>
          <ac:grpSpMkLst>
            <pc:docMk/>
            <pc:sldMk cId="2744015628" sldId="318"/>
            <ac:grpSpMk id="4" creationId="{00000000-0000-0000-0000-000000000000}"/>
          </ac:grpSpMkLst>
        </pc:grpChg>
        <pc:grpChg chg="mod ord">
          <ac:chgData name="Dominic Alibhai" userId="849c4d2c-4adf-4a20-bd8f-7c76bdb28622" providerId="ADAL" clId="{9DD8B332-1B16-41B4-A602-BB7626BBB403}" dt="2020-05-13T11:52:03.919" v="18" actId="408"/>
          <ac:grpSpMkLst>
            <pc:docMk/>
            <pc:sldMk cId="2744015628" sldId="318"/>
            <ac:grpSpMk id="5" creationId="{00000000-0000-0000-0000-000000000000}"/>
          </ac:grpSpMkLst>
        </pc:grpChg>
        <pc:grpChg chg="mod ord">
          <ac:chgData name="Dominic Alibhai" userId="849c4d2c-4adf-4a20-bd8f-7c76bdb28622" providerId="ADAL" clId="{9DD8B332-1B16-41B4-A602-BB7626BBB403}" dt="2020-05-13T11:52:03.919" v="18" actId="408"/>
          <ac:grpSpMkLst>
            <pc:docMk/>
            <pc:sldMk cId="2744015628" sldId="318"/>
            <ac:grpSpMk id="6" creationId="{00000000-0000-0000-0000-000000000000}"/>
          </ac:grpSpMkLst>
        </pc:grpChg>
        <pc:grpChg chg="mod ord">
          <ac:chgData name="Dominic Alibhai" userId="849c4d2c-4adf-4a20-bd8f-7c76bdb28622" providerId="ADAL" clId="{9DD8B332-1B16-41B4-A602-BB7626BBB403}" dt="2020-05-13T11:52:03.919" v="18" actId="408"/>
          <ac:grpSpMkLst>
            <pc:docMk/>
            <pc:sldMk cId="2744015628" sldId="318"/>
            <ac:grpSpMk id="80" creationId="{00000000-0000-0000-0000-000000000000}"/>
          </ac:grpSpMkLst>
        </pc:grpChg>
        <pc:picChg chg="mod">
          <ac:chgData name="Dominic Alibhai" userId="849c4d2c-4adf-4a20-bd8f-7c76bdb28622" providerId="ADAL" clId="{9DD8B332-1B16-41B4-A602-BB7626BBB403}" dt="2020-05-13T11:52:20.303" v="20" actId="1076"/>
          <ac:picMkLst>
            <pc:docMk/>
            <pc:sldMk cId="2744015628" sldId="318"/>
            <ac:picMk id="2" creationId="{00000000-0000-0000-0000-000000000000}"/>
          </ac:picMkLst>
        </pc:picChg>
        <pc:picChg chg="mod">
          <ac:chgData name="Dominic Alibhai" userId="849c4d2c-4adf-4a20-bd8f-7c76bdb28622" providerId="ADAL" clId="{9DD8B332-1B16-41B4-A602-BB7626BBB403}" dt="2020-05-13T11:52:15.438" v="19" actId="1076"/>
          <ac:picMkLst>
            <pc:docMk/>
            <pc:sldMk cId="2744015628" sldId="318"/>
            <ac:picMk id="23" creationId="{00000000-0000-0000-0000-000000000000}"/>
          </ac:picMkLst>
        </pc:picChg>
        <pc:picChg chg="mod">
          <ac:chgData name="Dominic Alibhai" userId="849c4d2c-4adf-4a20-bd8f-7c76bdb28622" providerId="ADAL" clId="{9DD8B332-1B16-41B4-A602-BB7626BBB403}" dt="2020-05-13T11:52:28.867" v="25" actId="1035"/>
          <ac:picMkLst>
            <pc:docMk/>
            <pc:sldMk cId="2744015628" sldId="318"/>
            <ac:picMk id="1028" creationId="{00000000-0000-0000-0000-000000000000}"/>
          </ac:picMkLst>
        </pc:picChg>
        <pc:picChg chg="mod">
          <ac:chgData name="Dominic Alibhai" userId="849c4d2c-4adf-4a20-bd8f-7c76bdb28622" providerId="ADAL" clId="{9DD8B332-1B16-41B4-A602-BB7626BBB403}" dt="2020-05-13T11:52:37.243" v="41" actId="1036"/>
          <ac:picMkLst>
            <pc:docMk/>
            <pc:sldMk cId="2744015628" sldId="318"/>
            <ac:picMk id="1030" creationId="{00000000-0000-0000-0000-000000000000}"/>
          </ac:picMkLst>
        </pc:picChg>
        <pc:picChg chg="mod">
          <ac:chgData name="Dominic Alibhai" userId="849c4d2c-4adf-4a20-bd8f-7c76bdb28622" providerId="ADAL" clId="{9DD8B332-1B16-41B4-A602-BB7626BBB403}" dt="2020-05-13T11:52:32.187" v="29" actId="1038"/>
          <ac:picMkLst>
            <pc:docMk/>
            <pc:sldMk cId="2744015628" sldId="318"/>
            <ac:picMk id="1034" creationId="{00000000-0000-0000-0000-000000000000}"/>
          </ac:picMkLst>
        </pc:picChg>
      </pc:sldChg>
      <pc:sldChg chg="addSp delSp modSp new mod delAnim modAnim addCm">
        <pc:chgData name="Dominic Alibhai" userId="849c4d2c-4adf-4a20-bd8f-7c76bdb28622" providerId="ADAL" clId="{9DD8B332-1B16-41B4-A602-BB7626BBB403}" dt="2020-05-13T20:34:44.517" v="1419" actId="20577"/>
        <pc:sldMkLst>
          <pc:docMk/>
          <pc:sldMk cId="3594103071" sldId="382"/>
        </pc:sldMkLst>
        <pc:spChg chg="mod">
          <ac:chgData name="Dominic Alibhai" userId="849c4d2c-4adf-4a20-bd8f-7c76bdb28622" providerId="ADAL" clId="{9DD8B332-1B16-41B4-A602-BB7626BBB403}" dt="2020-05-13T11:54:29.361" v="54" actId="20577"/>
          <ac:spMkLst>
            <pc:docMk/>
            <pc:sldMk cId="3594103071" sldId="382"/>
            <ac:spMk id="2" creationId="{504B7468-2040-49AA-B958-831BD6B298F2}"/>
          </ac:spMkLst>
        </pc:spChg>
        <pc:spChg chg="add del mod">
          <ac:chgData name="Dominic Alibhai" userId="849c4d2c-4adf-4a20-bd8f-7c76bdb28622" providerId="ADAL" clId="{9DD8B332-1B16-41B4-A602-BB7626BBB403}" dt="2020-05-13T20:27:37.353" v="1177" actId="478"/>
          <ac:spMkLst>
            <pc:docMk/>
            <pc:sldMk cId="3594103071" sldId="382"/>
            <ac:spMk id="3" creationId="{067420D8-46BD-45C2-878F-40CCF2F7453F}"/>
          </ac:spMkLst>
        </pc:spChg>
        <pc:spChg chg="del">
          <ac:chgData name="Dominic Alibhai" userId="849c4d2c-4adf-4a20-bd8f-7c76bdb28622" providerId="ADAL" clId="{9DD8B332-1B16-41B4-A602-BB7626BBB403}" dt="2020-05-13T11:55:06.951" v="56" actId="478"/>
          <ac:spMkLst>
            <pc:docMk/>
            <pc:sldMk cId="3594103071" sldId="382"/>
            <ac:spMk id="3" creationId="{4C6CD1AB-FD05-4B87-B8F9-10EE018317C8}"/>
          </ac:spMkLst>
        </pc:spChg>
        <pc:spChg chg="add mod">
          <ac:chgData name="Dominic Alibhai" userId="849c4d2c-4adf-4a20-bd8f-7c76bdb28622" providerId="ADAL" clId="{9DD8B332-1B16-41B4-A602-BB7626BBB403}" dt="2020-05-13T20:34:44.517" v="1419" actId="20577"/>
          <ac:spMkLst>
            <pc:docMk/>
            <pc:sldMk cId="3594103071" sldId="382"/>
            <ac:spMk id="6" creationId="{68C10241-B145-48CB-A5C9-ADF892507C00}"/>
          </ac:spMkLst>
        </pc:spChg>
        <pc:spChg chg="add mod">
          <ac:chgData name="Dominic Alibhai" userId="849c4d2c-4adf-4a20-bd8f-7c76bdb28622" providerId="ADAL" clId="{9DD8B332-1B16-41B4-A602-BB7626BBB403}" dt="2020-05-13T20:29:37.061" v="1211" actId="207"/>
          <ac:spMkLst>
            <pc:docMk/>
            <pc:sldMk cId="3594103071" sldId="382"/>
            <ac:spMk id="7" creationId="{971FFB7E-4429-44D7-AA55-29AD62B084F9}"/>
          </ac:spMkLst>
        </pc:spChg>
        <pc:spChg chg="add mod">
          <ac:chgData name="Dominic Alibhai" userId="849c4d2c-4adf-4a20-bd8f-7c76bdb28622" providerId="ADAL" clId="{9DD8B332-1B16-41B4-A602-BB7626BBB403}" dt="2020-05-13T20:26:16.708" v="1159" actId="1076"/>
          <ac:spMkLst>
            <pc:docMk/>
            <pc:sldMk cId="3594103071" sldId="382"/>
            <ac:spMk id="11" creationId="{D67259A6-AFE8-43DC-A577-FCEC6E2B4D44}"/>
          </ac:spMkLst>
        </pc:spChg>
        <pc:spChg chg="add mod">
          <ac:chgData name="Dominic Alibhai" userId="849c4d2c-4adf-4a20-bd8f-7c76bdb28622" providerId="ADAL" clId="{9DD8B332-1B16-41B4-A602-BB7626BBB403}" dt="2020-05-13T20:26:32.315" v="1161" actId="1076"/>
          <ac:spMkLst>
            <pc:docMk/>
            <pc:sldMk cId="3594103071" sldId="382"/>
            <ac:spMk id="17" creationId="{F5C3B076-19F1-410D-A91B-6AA9B2736E00}"/>
          </ac:spMkLst>
        </pc:spChg>
        <pc:spChg chg="add del mod">
          <ac:chgData name="Dominic Alibhai" userId="849c4d2c-4adf-4a20-bd8f-7c76bdb28622" providerId="ADAL" clId="{9DD8B332-1B16-41B4-A602-BB7626BBB403}" dt="2020-05-13T20:26:37.458" v="1163" actId="478"/>
          <ac:spMkLst>
            <pc:docMk/>
            <pc:sldMk cId="3594103071" sldId="382"/>
            <ac:spMk id="18" creationId="{75B6BD35-5486-417D-B7FB-AAE385DFAC85}"/>
          </ac:spMkLst>
        </pc:spChg>
        <pc:spChg chg="add del mod">
          <ac:chgData name="Dominic Alibhai" userId="849c4d2c-4adf-4a20-bd8f-7c76bdb28622" providerId="ADAL" clId="{9DD8B332-1B16-41B4-A602-BB7626BBB403}" dt="2020-05-13T20:26:38.969" v="1164" actId="478"/>
          <ac:spMkLst>
            <pc:docMk/>
            <pc:sldMk cId="3594103071" sldId="382"/>
            <ac:spMk id="19" creationId="{09DCB242-ECC6-4B83-8FAC-53584918B3FB}"/>
          </ac:spMkLst>
        </pc:spChg>
        <pc:spChg chg="add mod">
          <ac:chgData name="Dominic Alibhai" userId="849c4d2c-4adf-4a20-bd8f-7c76bdb28622" providerId="ADAL" clId="{9DD8B332-1B16-41B4-A602-BB7626BBB403}" dt="2020-05-13T20:29:32.271" v="1210" actId="207"/>
          <ac:spMkLst>
            <pc:docMk/>
            <pc:sldMk cId="3594103071" sldId="382"/>
            <ac:spMk id="22" creationId="{BF744486-EF7E-438E-A547-20DF6C76CC8B}"/>
          </ac:spMkLst>
        </pc:spChg>
        <pc:spChg chg="add mod">
          <ac:chgData name="Dominic Alibhai" userId="849c4d2c-4adf-4a20-bd8f-7c76bdb28622" providerId="ADAL" clId="{9DD8B332-1B16-41B4-A602-BB7626BBB403}" dt="2020-05-13T20:29:25.412" v="1209" actId="207"/>
          <ac:spMkLst>
            <pc:docMk/>
            <pc:sldMk cId="3594103071" sldId="382"/>
            <ac:spMk id="24" creationId="{37A1056E-93B9-4FB6-8D9C-27C62ABBD07F}"/>
          </ac:spMkLst>
        </pc:spChg>
        <pc:spChg chg="add del mod">
          <ac:chgData name="Dominic Alibhai" userId="849c4d2c-4adf-4a20-bd8f-7c76bdb28622" providerId="ADAL" clId="{9DD8B332-1B16-41B4-A602-BB7626BBB403}" dt="2020-05-13T16:38:18.945" v="595" actId="478"/>
          <ac:spMkLst>
            <pc:docMk/>
            <pc:sldMk cId="3594103071" sldId="382"/>
            <ac:spMk id="30" creationId="{2EAA298C-3D7A-43D0-849C-7DE1BA9451C7}"/>
          </ac:spMkLst>
        </pc:spChg>
        <pc:spChg chg="add del mod">
          <ac:chgData name="Dominic Alibhai" userId="849c4d2c-4adf-4a20-bd8f-7c76bdb28622" providerId="ADAL" clId="{9DD8B332-1B16-41B4-A602-BB7626BBB403}" dt="2020-05-13T16:32:36.796" v="257" actId="478"/>
          <ac:spMkLst>
            <pc:docMk/>
            <pc:sldMk cId="3594103071" sldId="382"/>
            <ac:spMk id="31" creationId="{EB0C9557-0993-43DA-A1B9-AA8888BABA44}"/>
          </ac:spMkLst>
        </pc:spChg>
        <pc:spChg chg="add del mod">
          <ac:chgData name="Dominic Alibhai" userId="849c4d2c-4adf-4a20-bd8f-7c76bdb28622" providerId="ADAL" clId="{9DD8B332-1B16-41B4-A602-BB7626BBB403}" dt="2020-05-13T16:39:36.914" v="618" actId="478"/>
          <ac:spMkLst>
            <pc:docMk/>
            <pc:sldMk cId="3594103071" sldId="382"/>
            <ac:spMk id="32" creationId="{56702720-7287-4C20-9131-765825AB78FA}"/>
          </ac:spMkLst>
        </pc:spChg>
        <pc:spChg chg="add del mod">
          <ac:chgData name="Dominic Alibhai" userId="849c4d2c-4adf-4a20-bd8f-7c76bdb28622" providerId="ADAL" clId="{9DD8B332-1B16-41B4-A602-BB7626BBB403}" dt="2020-05-13T16:38:20.152" v="596" actId="478"/>
          <ac:spMkLst>
            <pc:docMk/>
            <pc:sldMk cId="3594103071" sldId="382"/>
            <ac:spMk id="33" creationId="{C67574EE-031F-46D2-9AD0-90D9196E807C}"/>
          </ac:spMkLst>
        </pc:spChg>
        <pc:spChg chg="add del mod">
          <ac:chgData name="Dominic Alibhai" userId="849c4d2c-4adf-4a20-bd8f-7c76bdb28622" providerId="ADAL" clId="{9DD8B332-1B16-41B4-A602-BB7626BBB403}" dt="2020-05-13T20:27:34.307" v="1176" actId="478"/>
          <ac:spMkLst>
            <pc:docMk/>
            <pc:sldMk cId="3594103071" sldId="382"/>
            <ac:spMk id="34" creationId="{A27A3BE1-8E0E-42EA-8884-89D6161D036F}"/>
          </ac:spMkLst>
        </pc:spChg>
        <pc:spChg chg="add del mod">
          <ac:chgData name="Dominic Alibhai" userId="849c4d2c-4adf-4a20-bd8f-7c76bdb28622" providerId="ADAL" clId="{9DD8B332-1B16-41B4-A602-BB7626BBB403}" dt="2020-05-13T16:39:35.433" v="617" actId="478"/>
          <ac:spMkLst>
            <pc:docMk/>
            <pc:sldMk cId="3594103071" sldId="382"/>
            <ac:spMk id="35" creationId="{C2DC22E2-E681-490F-B693-A980026859D9}"/>
          </ac:spMkLst>
        </pc:spChg>
        <pc:spChg chg="add del mod">
          <ac:chgData name="Dominic Alibhai" userId="849c4d2c-4adf-4a20-bd8f-7c76bdb28622" providerId="ADAL" clId="{9DD8B332-1B16-41B4-A602-BB7626BBB403}" dt="2020-05-13T16:39:38.528" v="619" actId="478"/>
          <ac:spMkLst>
            <pc:docMk/>
            <pc:sldMk cId="3594103071" sldId="382"/>
            <ac:spMk id="36" creationId="{0951662C-662F-43FE-9F43-FCAC5B9CB993}"/>
          </ac:spMkLst>
        </pc:spChg>
        <pc:graphicFrameChg chg="add del mod modGraphic">
          <ac:chgData name="Dominic Alibhai" userId="849c4d2c-4adf-4a20-bd8f-7c76bdb28622" providerId="ADAL" clId="{9DD8B332-1B16-41B4-A602-BB7626BBB403}" dt="2020-05-13T16:46:10.892" v="743" actId="478"/>
          <ac:graphicFrameMkLst>
            <pc:docMk/>
            <pc:sldMk cId="3594103071" sldId="382"/>
            <ac:graphicFrameMk id="4" creationId="{F7D0E017-0B2C-4669-BEA0-8697378DD567}"/>
          </ac:graphicFrameMkLst>
        </pc:graphicFrameChg>
        <pc:graphicFrameChg chg="add del mod modGraphic">
          <ac:chgData name="Dominic Alibhai" userId="849c4d2c-4adf-4a20-bd8f-7c76bdb28622" providerId="ADAL" clId="{9DD8B332-1B16-41B4-A602-BB7626BBB403}" dt="2020-05-13T20:12:25.715" v="748" actId="478"/>
          <ac:graphicFrameMkLst>
            <pc:docMk/>
            <pc:sldMk cId="3594103071" sldId="382"/>
            <ac:graphicFrameMk id="43" creationId="{A0A77583-6366-42DF-B097-76968E20A979}"/>
          </ac:graphicFrameMkLst>
        </pc:graphicFrameChg>
        <pc:picChg chg="add del mod">
          <ac:chgData name="Dominic Alibhai" userId="849c4d2c-4adf-4a20-bd8f-7c76bdb28622" providerId="ADAL" clId="{9DD8B332-1B16-41B4-A602-BB7626BBB403}" dt="2020-05-13T12:08:38.920" v="114" actId="478"/>
          <ac:picMkLst>
            <pc:docMk/>
            <pc:sldMk cId="3594103071" sldId="382"/>
            <ac:picMk id="6" creationId="{787429A6-E07E-45AB-A494-845374BA5CA7}"/>
          </ac:picMkLst>
        </pc:picChg>
        <pc:picChg chg="add mod">
          <ac:chgData name="Dominic Alibhai" userId="849c4d2c-4adf-4a20-bd8f-7c76bdb28622" providerId="ADAL" clId="{9DD8B332-1B16-41B4-A602-BB7626BBB403}" dt="2020-05-13T20:25:31.319" v="1158" actId="1076"/>
          <ac:picMkLst>
            <pc:docMk/>
            <pc:sldMk cId="3594103071" sldId="382"/>
            <ac:picMk id="8" creationId="{8D54DF35-28FE-4D0C-9DF5-948C48271DF6}"/>
          </ac:picMkLst>
        </pc:picChg>
        <pc:picChg chg="add del mod">
          <ac:chgData name="Dominic Alibhai" userId="849c4d2c-4adf-4a20-bd8f-7c76bdb28622" providerId="ADAL" clId="{9DD8B332-1B16-41B4-A602-BB7626BBB403}" dt="2020-05-13T16:26:51.664" v="213" actId="478"/>
          <ac:picMkLst>
            <pc:docMk/>
            <pc:sldMk cId="3594103071" sldId="382"/>
            <ac:picMk id="10" creationId="{1857FF88-1062-4C62-BD15-77ACFBC5567D}"/>
          </ac:picMkLst>
        </pc:picChg>
        <pc:picChg chg="add del mod">
          <ac:chgData name="Dominic Alibhai" userId="849c4d2c-4adf-4a20-bd8f-7c76bdb28622" providerId="ADAL" clId="{9DD8B332-1B16-41B4-A602-BB7626BBB403}" dt="2020-05-13T16:27:46.297" v="217" actId="478"/>
          <ac:picMkLst>
            <pc:docMk/>
            <pc:sldMk cId="3594103071" sldId="382"/>
            <ac:picMk id="13" creationId="{9BBA33CB-1AAC-46EA-A48D-C3FC406D2043}"/>
          </ac:picMkLst>
        </pc:picChg>
        <pc:picChg chg="add del mod">
          <ac:chgData name="Dominic Alibhai" userId="849c4d2c-4adf-4a20-bd8f-7c76bdb28622" providerId="ADAL" clId="{9DD8B332-1B16-41B4-A602-BB7626BBB403}" dt="2020-05-13T16:27:47.369" v="218" actId="478"/>
          <ac:picMkLst>
            <pc:docMk/>
            <pc:sldMk cId="3594103071" sldId="382"/>
            <ac:picMk id="15" creationId="{91344127-E23F-4554-ABA2-2106D484E258}"/>
          </ac:picMkLst>
        </pc:picChg>
        <pc:picChg chg="add del mod">
          <ac:chgData name="Dominic Alibhai" userId="849c4d2c-4adf-4a20-bd8f-7c76bdb28622" providerId="ADAL" clId="{9DD8B332-1B16-41B4-A602-BB7626BBB403}" dt="2020-05-13T12:36:59.083" v="209" actId="478"/>
          <ac:picMkLst>
            <pc:docMk/>
            <pc:sldMk cId="3594103071" sldId="382"/>
            <ac:picMk id="17" creationId="{AAC93B19-F59F-4298-87D9-41E3F2ED81CA}"/>
          </ac:picMkLst>
        </pc:picChg>
        <pc:picChg chg="add del mod">
          <ac:chgData name="Dominic Alibhai" userId="849c4d2c-4adf-4a20-bd8f-7c76bdb28622" providerId="ADAL" clId="{9DD8B332-1B16-41B4-A602-BB7626BBB403}" dt="2020-05-13T16:27:48.810" v="219" actId="478"/>
          <ac:picMkLst>
            <pc:docMk/>
            <pc:sldMk cId="3594103071" sldId="382"/>
            <ac:picMk id="19" creationId="{764C85F8-58F9-4B9C-9D6D-A9160195C6F2}"/>
          </ac:picMkLst>
        </pc:picChg>
        <pc:picChg chg="add del mod">
          <ac:chgData name="Dominic Alibhai" userId="849c4d2c-4adf-4a20-bd8f-7c76bdb28622" providerId="ADAL" clId="{9DD8B332-1B16-41B4-A602-BB7626BBB403}" dt="2020-05-13T12:36:57.100" v="208" actId="478"/>
          <ac:picMkLst>
            <pc:docMk/>
            <pc:sldMk cId="3594103071" sldId="382"/>
            <ac:picMk id="21" creationId="{9F5A9C94-C21F-4189-BDF8-CFCDC5388051}"/>
          </ac:picMkLst>
        </pc:picChg>
        <pc:picChg chg="add mod">
          <ac:chgData name="Dominic Alibhai" userId="849c4d2c-4adf-4a20-bd8f-7c76bdb28622" providerId="ADAL" clId="{9DD8B332-1B16-41B4-A602-BB7626BBB403}" dt="2020-05-13T20:26:25.819" v="1160" actId="1076"/>
          <ac:picMkLst>
            <pc:docMk/>
            <pc:sldMk cId="3594103071" sldId="382"/>
            <ac:picMk id="23" creationId="{64CB36B1-E975-4461-9497-5AA8F0A90EEE}"/>
          </ac:picMkLst>
        </pc:picChg>
        <pc:picChg chg="add mod">
          <ac:chgData name="Dominic Alibhai" userId="849c4d2c-4adf-4a20-bd8f-7c76bdb28622" providerId="ADAL" clId="{9DD8B332-1B16-41B4-A602-BB7626BBB403}" dt="2020-05-13T20:26:35.952" v="1162" actId="1076"/>
          <ac:picMkLst>
            <pc:docMk/>
            <pc:sldMk cId="3594103071" sldId="382"/>
            <ac:picMk id="25" creationId="{73EE4312-8364-4804-A246-9EA3965C8A16}"/>
          </ac:picMkLst>
        </pc:picChg>
        <pc:picChg chg="add mod">
          <ac:chgData name="Dominic Alibhai" userId="849c4d2c-4adf-4a20-bd8f-7c76bdb28622" providerId="ADAL" clId="{9DD8B332-1B16-41B4-A602-BB7626BBB403}" dt="2020-05-13T20:26:41.898" v="1165" actId="1076"/>
          <ac:picMkLst>
            <pc:docMk/>
            <pc:sldMk cId="3594103071" sldId="382"/>
            <ac:picMk id="27" creationId="{54D7E758-6439-4C39-A020-63BCA21194CA}"/>
          </ac:picMkLst>
        </pc:picChg>
        <pc:picChg chg="add mod">
          <ac:chgData name="Dominic Alibhai" userId="849c4d2c-4adf-4a20-bd8f-7c76bdb28622" providerId="ADAL" clId="{9DD8B332-1B16-41B4-A602-BB7626BBB403}" dt="2020-05-13T20:26:45.702" v="1166" actId="1076"/>
          <ac:picMkLst>
            <pc:docMk/>
            <pc:sldMk cId="3594103071" sldId="382"/>
            <ac:picMk id="29" creationId="{58EC6BA9-BB5E-4E01-927E-D463DD041026}"/>
          </ac:picMkLst>
        </pc:picChg>
        <pc:cxnChg chg="add del mod">
          <ac:chgData name="Dominic Alibhai" userId="849c4d2c-4adf-4a20-bd8f-7c76bdb28622" providerId="ADAL" clId="{9DD8B332-1B16-41B4-A602-BB7626BBB403}" dt="2020-05-13T20:16:05.453" v="1007" actId="478"/>
          <ac:cxnSpMkLst>
            <pc:docMk/>
            <pc:sldMk cId="3594103071" sldId="382"/>
            <ac:cxnSpMk id="38" creationId="{EAEF92C1-65F6-459A-9CBC-468DAC713597}"/>
          </ac:cxnSpMkLst>
        </pc:cxnChg>
        <pc:cxnChg chg="add del mod">
          <ac:chgData name="Dominic Alibhai" userId="849c4d2c-4adf-4a20-bd8f-7c76bdb28622" providerId="ADAL" clId="{9DD8B332-1B16-41B4-A602-BB7626BBB403}" dt="2020-05-13T20:16:07.196" v="1008" actId="478"/>
          <ac:cxnSpMkLst>
            <pc:docMk/>
            <pc:sldMk cId="3594103071" sldId="382"/>
            <ac:cxnSpMk id="40" creationId="{BF2B5FE5-703D-4AF0-9286-101F653CCC87}"/>
          </ac:cxnSpMkLst>
        </pc:cxnChg>
        <pc:cxnChg chg="add del mod">
          <ac:chgData name="Dominic Alibhai" userId="849c4d2c-4adf-4a20-bd8f-7c76bdb28622" providerId="ADAL" clId="{9DD8B332-1B16-41B4-A602-BB7626BBB403}" dt="2020-05-13T20:16:08.926" v="1009" actId="478"/>
          <ac:cxnSpMkLst>
            <pc:docMk/>
            <pc:sldMk cId="3594103071" sldId="382"/>
            <ac:cxnSpMk id="42" creationId="{7F7A7699-0896-4E90-92CF-C1651B4847BE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3T21:13:42.280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 dirty="0"/>
              <a:t>Good analysis requires good samples acquired properly </a:t>
            </a:r>
          </a:p>
          <a:p>
            <a:pPr lvl="0">
              <a:defRPr sz="1800"/>
            </a:pPr>
            <a:r>
              <a:rPr sz="2400" dirty="0"/>
              <a:t>Crap in </a:t>
            </a:r>
            <a:r>
              <a:rPr sz="2400" dirty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400" dirty="0"/>
              <a:t>crap out</a:t>
            </a:r>
          </a:p>
        </p:txBody>
      </p:sp>
    </p:spTree>
    <p:extLst>
      <p:ext uri="{BB962C8B-B14F-4D97-AF65-F5344CB8AC3E}">
        <p14:creationId xmlns:p14="http://schemas.microsoft.com/office/powerpoint/2010/main" val="2785559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minutes</a:t>
            </a:r>
          </a:p>
          <a:p>
            <a:r>
              <a:rPr lang="en-GB" dirty="0"/>
              <a:t>Wait 5 minutes</a:t>
            </a:r>
          </a:p>
          <a:p>
            <a:r>
              <a:rPr lang="en-GB" dirty="0"/>
              <a:t>15:00</a:t>
            </a:r>
          </a:p>
        </p:txBody>
      </p:sp>
    </p:spTree>
    <p:extLst>
      <p:ext uri="{BB962C8B-B14F-4D97-AF65-F5344CB8AC3E}">
        <p14:creationId xmlns:p14="http://schemas.microsoft.com/office/powerpoint/2010/main" val="612870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minutes</a:t>
            </a:r>
          </a:p>
          <a:p>
            <a:r>
              <a:rPr lang="en-GB" dirty="0"/>
              <a:t>Wait 5 minutes</a:t>
            </a:r>
          </a:p>
          <a:p>
            <a:r>
              <a:rPr lang="en-GB" dirty="0"/>
              <a:t>15:00</a:t>
            </a:r>
          </a:p>
        </p:txBody>
      </p:sp>
    </p:spTree>
    <p:extLst>
      <p:ext uri="{BB962C8B-B14F-4D97-AF65-F5344CB8AC3E}">
        <p14:creationId xmlns:p14="http://schemas.microsoft.com/office/powerpoint/2010/main" val="734362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4663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562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997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2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9338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689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96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200" dirty="0"/>
              <a:t>In Camera Systems need to balance mag with NA as fixed camera pixel size to get best resolution</a:t>
            </a:r>
          </a:p>
        </p:txBody>
      </p:sp>
    </p:spTree>
    <p:extLst>
      <p:ext uri="{BB962C8B-B14F-4D97-AF65-F5344CB8AC3E}">
        <p14:creationId xmlns:p14="http://schemas.microsoft.com/office/powerpoint/2010/main" val="776994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8746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786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654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1503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338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341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3211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408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461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2599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Camera systems -&gt; need to balance light throughput with pixel size</a:t>
            </a:r>
          </a:p>
        </p:txBody>
      </p:sp>
    </p:spTree>
    <p:extLst>
      <p:ext uri="{BB962C8B-B14F-4D97-AF65-F5344CB8AC3E}">
        <p14:creationId xmlns:p14="http://schemas.microsoft.com/office/powerpoint/2010/main" val="1967867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883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525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7372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186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7245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running </a:t>
            </a:r>
          </a:p>
        </p:txBody>
      </p:sp>
    </p:spTree>
    <p:extLst>
      <p:ext uri="{BB962C8B-B14F-4D97-AF65-F5344CB8AC3E}">
        <p14:creationId xmlns:p14="http://schemas.microsoft.com/office/powerpoint/2010/main" val="2991041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Sampling of image just like sampling other things e.g. converting music from analogue to digital</a:t>
            </a:r>
          </a:p>
        </p:txBody>
      </p:sp>
    </p:spTree>
    <p:extLst>
      <p:ext uri="{BB962C8B-B14F-4D97-AF65-F5344CB8AC3E}">
        <p14:creationId xmlns:p14="http://schemas.microsoft.com/office/powerpoint/2010/main" val="1173366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Recommend registering with SVI for more useful info</a:t>
            </a:r>
          </a:p>
          <a:p>
            <a:pPr lvl="0">
              <a:defRPr sz="1800"/>
            </a:pPr>
            <a:r>
              <a:rPr sz="2400"/>
              <a:t>SVI uses frequency bandwidth to calculate nyquist rate (fourier transform of psf =optical transfer function) which is smaller than ‘rule of thumb’ -&gt; for airy1 pinhole can use sampling slightly larger than svi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586845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Although I use jpeg in this course!</a:t>
            </a:r>
          </a:p>
        </p:txBody>
      </p:sp>
    </p:spTree>
    <p:extLst>
      <p:ext uri="{BB962C8B-B14F-4D97-AF65-F5344CB8AC3E}">
        <p14:creationId xmlns:p14="http://schemas.microsoft.com/office/powerpoint/2010/main" val="3390168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6873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minutes</a:t>
            </a:r>
          </a:p>
          <a:p>
            <a:r>
              <a:rPr lang="en-GB" dirty="0"/>
              <a:t>Wait 5 minutes</a:t>
            </a:r>
          </a:p>
          <a:p>
            <a:r>
              <a:rPr lang="en-GB" dirty="0"/>
              <a:t>15:00</a:t>
            </a:r>
          </a:p>
        </p:txBody>
      </p:sp>
    </p:spTree>
    <p:extLst>
      <p:ext uri="{BB962C8B-B14F-4D97-AF65-F5344CB8AC3E}">
        <p14:creationId xmlns:p14="http://schemas.microsoft.com/office/powerpoint/2010/main" val="1227752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It’s this reason 16-bit images can look entirely black when opened in Windows.</a:t>
            </a:r>
          </a:p>
        </p:txBody>
      </p:sp>
    </p:spTree>
    <p:extLst>
      <p:ext uri="{BB962C8B-B14F-4D97-AF65-F5344CB8AC3E}">
        <p14:creationId xmlns:p14="http://schemas.microsoft.com/office/powerpoint/2010/main" val="115180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2784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85A0B8-D7E4-4BAA-8572-0DFDE2B0F562}"/>
              </a:ext>
            </a:extLst>
          </p:cNvPr>
          <p:cNvSpPr/>
          <p:nvPr userDrawn="1"/>
        </p:nvSpPr>
        <p:spPr>
          <a:xfrm>
            <a:off x="208722" y="123980"/>
            <a:ext cx="2146852" cy="8588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0C81925-2576-4EE1-A614-4E256F0282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98424"/>
            <a:ext cx="1757570" cy="7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83DC050-FE5B-42E0-8229-F813AEF0F8D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98424"/>
            <a:ext cx="1757570" cy="7298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A66174-3D7A-45BC-809B-0DADADAFA98C}"/>
              </a:ext>
            </a:extLst>
          </p:cNvPr>
          <p:cNvSpPr/>
          <p:nvPr userDrawn="1"/>
        </p:nvSpPr>
        <p:spPr>
          <a:xfrm>
            <a:off x="8292496" y="6281806"/>
            <a:ext cx="37032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7F7F7F"/>
                </a:solidFill>
                <a:latin typeface="Arial Nova Light" panose="020B0304020202020204" pitchFamily="34" charset="0"/>
              </a:rPr>
              <a:t>bristol.ac.uk/wolfson-bioimaging</a:t>
            </a:r>
          </a:p>
        </p:txBody>
      </p:sp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i.nl/NyquistCalculator" TargetMode="External"/><Relationship Id="rId4" Type="http://schemas.openxmlformats.org/officeDocument/2006/relationships/hyperlink" Target="http://svi.nl/NyquistRat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tif"/><Relationship Id="rId4" Type="http://schemas.openxmlformats.org/officeDocument/2006/relationships/image" Target="../media/image4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"/><Relationship Id="rId5" Type="http://schemas.openxmlformats.org/officeDocument/2006/relationships/image" Target="../media/image50.tif"/><Relationship Id="rId4" Type="http://schemas.openxmlformats.org/officeDocument/2006/relationships/image" Target="../media/image49.t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tiff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tiff"/><Relationship Id="rId4" Type="http://schemas.openxmlformats.org/officeDocument/2006/relationships/image" Target="../media/image82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tiff"/><Relationship Id="rId4" Type="http://schemas.openxmlformats.org/officeDocument/2006/relationships/image" Target="../media/image90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gif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j.net/Auto_Threshol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comments" Target="../comments/commen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tif"/><Relationship Id="rId3" Type="http://schemas.openxmlformats.org/officeDocument/2006/relationships/image" Target="../media/image24.tif"/><Relationship Id="rId7" Type="http://schemas.openxmlformats.org/officeDocument/2006/relationships/image" Target="../media/image28.png"/><Relationship Id="rId12" Type="http://schemas.openxmlformats.org/officeDocument/2006/relationships/image" Target="../media/image33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tif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tif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ImageJ/FIJI image processing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Dr. Dominic Alibhai &amp; </a:t>
            </a:r>
            <a:r>
              <a:rPr lang="en-GB" dirty="0" err="1"/>
              <a:t>Dr.</a:t>
            </a:r>
            <a:r>
              <a:rPr lang="en-GB" dirty="0"/>
              <a:t> Stephen Cross</a:t>
            </a:r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idx="4294967295"/>
          </p:nvPr>
        </p:nvSpPr>
        <p:spPr>
          <a:xfrm>
            <a:off x="335360" y="1270450"/>
            <a:ext cx="11521280" cy="4855731"/>
          </a:xfrm>
          <a:prstGeom prst="rect">
            <a:avLst/>
          </a:prstGeom>
        </p:spPr>
        <p:txBody>
          <a:bodyPr/>
          <a:lstStyle/>
          <a:p>
            <a:pPr marL="330200" lvl="0" indent="-330200">
              <a:buClr>
                <a:srgbClr val="262626"/>
              </a:buClr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262626"/>
                </a:solidFill>
              </a:rPr>
              <a:t>Smaller features in image correspond to higher spatial frequencies </a:t>
            </a:r>
          </a:p>
          <a:p>
            <a:pPr marL="330200" lvl="0" indent="-330200">
              <a:buClr>
                <a:srgbClr val="262626"/>
              </a:buClr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262626"/>
                </a:solidFill>
              </a:rPr>
              <a:t>When setting pixel size (in confocal), important to sample image appropriately to avoid aliasing in image. </a:t>
            </a:r>
          </a:p>
          <a:p>
            <a:pPr marL="330200" lvl="0" indent="-330200">
              <a:buClr>
                <a:srgbClr val="262626"/>
              </a:buClr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262626"/>
                </a:solidFill>
              </a:rPr>
              <a:t>Rule of Thumb:</a:t>
            </a:r>
          </a:p>
        </p:txBody>
      </p:sp>
      <p:grpSp>
        <p:nvGrpSpPr>
          <p:cNvPr id="169" name="Group 169"/>
          <p:cNvGrpSpPr/>
          <p:nvPr/>
        </p:nvGrpSpPr>
        <p:grpSpPr>
          <a:xfrm>
            <a:off x="3387269" y="3292212"/>
            <a:ext cx="4978406" cy="703466"/>
            <a:chOff x="-1" y="-1"/>
            <a:chExt cx="4978404" cy="703465"/>
          </a:xfrm>
        </p:grpSpPr>
        <p:sp>
          <p:nvSpPr>
            <p:cNvPr id="167" name="Shape 167"/>
            <p:cNvSpPr/>
            <p:nvPr/>
          </p:nvSpPr>
          <p:spPr>
            <a:xfrm>
              <a:off x="-2" y="-2"/>
              <a:ext cx="4978406" cy="703466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ysClr val="windowText" lastClr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-2" y="-2"/>
              <a:ext cx="497840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kern="0">
                  <a:solidFill>
                    <a:sysClr val="windowText" lastClr="000000"/>
                  </a:solidFill>
                </a:rPr>
                <a:t> </a:t>
              </a:r>
            </a:p>
          </p:txBody>
        </p:sp>
      </p:grpSp>
      <p:sp>
        <p:nvSpPr>
          <p:cNvPr id="170" name="Shape 170"/>
          <p:cNvSpPr/>
          <p:nvPr/>
        </p:nvSpPr>
        <p:spPr>
          <a:xfrm>
            <a:off x="335360" y="4412748"/>
            <a:ext cx="10515601" cy="183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89560" indent="-289560" defTabSz="868680">
              <a:lnSpc>
                <a:spcPct val="81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Not always possible due to photobleaching etc. 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89560" indent="-289560" defTabSz="868680">
              <a:lnSpc>
                <a:spcPct val="81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Need to be aware of roughly the smallest feature you are interested in.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89560" indent="-289560" defTabSz="868680">
              <a:lnSpc>
                <a:spcPct val="81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ysClr val="windowText" lastClr="000000"/>
                </a:solidFill>
                <a:ea typeface="Calibri"/>
                <a:cs typeface="Calibri"/>
                <a:sym typeface="Calibri"/>
                <a:hlinkClick r:id="rId4"/>
              </a:rPr>
              <a:t>http://svi.nl/NyquistRate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- lots of information on Nyquist sampling + Nyquist calculator! </a:t>
            </a:r>
            <a:r>
              <a:rPr sz="2400" kern="0" dirty="0">
                <a:solidFill>
                  <a:sysClr val="windowText" lastClr="000000"/>
                </a:solidFill>
                <a:ea typeface="Calibri"/>
                <a:cs typeface="Calibri"/>
                <a:sym typeface="Calibri"/>
                <a:hlinkClick r:id="rId5"/>
              </a:rPr>
              <a:t>http://svi.nl/NyquistCalculator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Sampling an image</a:t>
            </a:r>
          </a:p>
        </p:txBody>
      </p:sp>
    </p:spTree>
    <p:extLst>
      <p:ext uri="{BB962C8B-B14F-4D97-AF65-F5344CB8AC3E}">
        <p14:creationId xmlns:p14="http://schemas.microsoft.com/office/powerpoint/2010/main" val="274815628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215804"/>
            <a:ext cx="7265590" cy="4929411"/>
          </a:xfrm>
        </p:spPr>
        <p:txBody>
          <a:bodyPr/>
          <a:lstStyle/>
          <a:p>
            <a:r>
              <a:rPr lang="en-US" sz="2800" dirty="0"/>
              <a:t>Improve the signal to noise of the image</a:t>
            </a:r>
          </a:p>
          <a:p>
            <a:pPr lvl="1"/>
            <a:r>
              <a:rPr lang="en-US" sz="2400" dirty="0"/>
              <a:t>Background subtraction</a:t>
            </a:r>
          </a:p>
          <a:p>
            <a:pPr lvl="1"/>
            <a:r>
              <a:rPr lang="en-US" sz="2400" dirty="0"/>
              <a:t>Filtering</a:t>
            </a:r>
            <a:endParaRPr lang="en-US" dirty="0"/>
          </a:p>
          <a:p>
            <a:r>
              <a:rPr lang="en-US" sz="2800" dirty="0"/>
              <a:t>Segment and measure features within the image</a:t>
            </a:r>
          </a:p>
          <a:p>
            <a:pPr lvl="1"/>
            <a:r>
              <a:rPr lang="en-US" sz="2400" dirty="0"/>
              <a:t>Size</a:t>
            </a:r>
          </a:p>
          <a:p>
            <a:pPr lvl="1"/>
            <a:r>
              <a:rPr lang="en-US" sz="2400" dirty="0"/>
              <a:t>Shape - Circularity/</a:t>
            </a:r>
            <a:r>
              <a:rPr lang="en-US" sz="2400" dirty="0" err="1"/>
              <a:t>ellipticity</a:t>
            </a:r>
            <a:r>
              <a:rPr lang="en-US" sz="2400" dirty="0"/>
              <a:t> etc.</a:t>
            </a:r>
          </a:p>
          <a:p>
            <a:pPr lvl="1"/>
            <a:r>
              <a:rPr lang="en-US" sz="2400" dirty="0"/>
              <a:t>Intensity – per channel or ratio </a:t>
            </a:r>
          </a:p>
          <a:p>
            <a:pPr lvl="1"/>
            <a:r>
              <a:rPr lang="en-US" sz="2400" dirty="0"/>
              <a:t>Tracking</a:t>
            </a:r>
          </a:p>
          <a:p>
            <a:pPr lvl="1"/>
            <a:r>
              <a:rPr lang="en-US" sz="2400" dirty="0"/>
              <a:t>Changes over time</a:t>
            </a:r>
          </a:p>
          <a:p>
            <a:pPr lvl="1"/>
            <a:r>
              <a:rPr lang="en-US" sz="2400" dirty="0"/>
              <a:t>Changes after stimulation etc.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495" y="1166812"/>
            <a:ext cx="1793918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40" y="1166812"/>
            <a:ext cx="1800000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894" y="3167547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9426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39604"/>
            <a:ext cx="8980090" cy="4929411"/>
          </a:xfrm>
        </p:spPr>
        <p:txBody>
          <a:bodyPr/>
          <a:lstStyle/>
          <a:p>
            <a:r>
              <a:rPr lang="en-GB" sz="2400" dirty="0"/>
              <a:t>TIFF – good general choice</a:t>
            </a:r>
          </a:p>
          <a:p>
            <a:pPr lvl="1"/>
            <a:r>
              <a:rPr lang="en-GB" sz="2000" dirty="0"/>
              <a:t>Lossless storage</a:t>
            </a:r>
          </a:p>
          <a:p>
            <a:pPr lvl="1"/>
            <a:r>
              <a:rPr lang="en-GB" sz="2000" dirty="0"/>
              <a:t>Header tags for metadata</a:t>
            </a:r>
          </a:p>
          <a:p>
            <a:pPr lvl="1"/>
            <a:r>
              <a:rPr lang="en-GB" sz="2000" dirty="0"/>
              <a:t>Multipage compatible (i.e. stacks, multicolour, tile scanning etc.)</a:t>
            </a:r>
          </a:p>
          <a:p>
            <a:r>
              <a:rPr lang="en-GB" sz="2400" dirty="0"/>
              <a:t>Proprietary formats (e.g. .</a:t>
            </a:r>
            <a:r>
              <a:rPr lang="en-GB" sz="2400" dirty="0" err="1"/>
              <a:t>lif</a:t>
            </a:r>
            <a:r>
              <a:rPr lang="en-GB" sz="2400" dirty="0"/>
              <a:t>) – most complete</a:t>
            </a:r>
          </a:p>
          <a:p>
            <a:pPr lvl="1"/>
            <a:r>
              <a:rPr lang="en-GB" sz="2000" dirty="0"/>
              <a:t>Lossless storage</a:t>
            </a:r>
          </a:p>
          <a:p>
            <a:pPr lvl="1"/>
            <a:r>
              <a:rPr lang="en-GB" sz="2000" dirty="0"/>
              <a:t>(Should!) Contain all metadata</a:t>
            </a:r>
          </a:p>
          <a:p>
            <a:pPr lvl="1"/>
            <a:r>
              <a:rPr lang="en-GB" sz="2000" dirty="0"/>
              <a:t>Readers required for viewing outside proprietary software </a:t>
            </a:r>
          </a:p>
          <a:p>
            <a:r>
              <a:rPr lang="en-GB" sz="2400" dirty="0"/>
              <a:t>PNG – good for transfer/display</a:t>
            </a:r>
          </a:p>
          <a:p>
            <a:pPr lvl="1"/>
            <a:r>
              <a:rPr lang="en-GB" sz="2000" dirty="0"/>
              <a:t>Lossless compression</a:t>
            </a:r>
          </a:p>
          <a:p>
            <a:pPr lvl="1"/>
            <a:r>
              <a:rPr lang="en-GB" sz="2000" dirty="0"/>
              <a:t>RGB only</a:t>
            </a:r>
          </a:p>
          <a:p>
            <a:pPr lvl="1"/>
            <a:r>
              <a:rPr lang="en-GB" sz="2000" dirty="0"/>
              <a:t>No associated metadata</a:t>
            </a:r>
          </a:p>
          <a:p>
            <a:r>
              <a:rPr lang="en-GB" sz="2400" dirty="0"/>
              <a:t>JPEG – ….just don’t…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6" y="3828944"/>
            <a:ext cx="2160000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7" y="1382780"/>
            <a:ext cx="2160000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6" y="3828944"/>
            <a:ext cx="2160000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6" y="13827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379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8"/>
          <p:cNvGrpSpPr>
            <a:grpSpLocks noChangeAspect="1"/>
          </p:cNvGrpSpPr>
          <p:nvPr/>
        </p:nvGrpSpPr>
        <p:grpSpPr>
          <a:xfrm>
            <a:off x="7265462" y="4622521"/>
            <a:ext cx="900000" cy="900000"/>
            <a:chOff x="0" y="0"/>
            <a:chExt cx="1080003" cy="1080002"/>
          </a:xfrm>
          <a:solidFill>
            <a:schemeClr val="bg1">
              <a:lumMod val="65000"/>
            </a:schemeClr>
          </a:solidFill>
        </p:grpSpPr>
        <p:sp>
          <p:nvSpPr>
            <p:cNvPr id="194" name="Shape 194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03" name="Group 203"/>
          <p:cNvGrpSpPr>
            <a:grpSpLocks noChangeAspect="1"/>
          </p:cNvGrpSpPr>
          <p:nvPr/>
        </p:nvGrpSpPr>
        <p:grpSpPr>
          <a:xfrm>
            <a:off x="8392132" y="4622520"/>
            <a:ext cx="900000" cy="900000"/>
            <a:chOff x="0" y="0"/>
            <a:chExt cx="1080003" cy="1080002"/>
          </a:xfrm>
          <a:solidFill>
            <a:schemeClr val="bg1">
              <a:lumMod val="65000"/>
            </a:schemeClr>
          </a:solidFill>
        </p:grpSpPr>
        <p:sp>
          <p:nvSpPr>
            <p:cNvPr id="199" name="Shape 199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08" name="Group 208"/>
          <p:cNvGrpSpPr>
            <a:grpSpLocks noChangeAspect="1"/>
          </p:cNvGrpSpPr>
          <p:nvPr/>
        </p:nvGrpSpPr>
        <p:grpSpPr>
          <a:xfrm>
            <a:off x="9514045" y="4590370"/>
            <a:ext cx="900000" cy="900000"/>
            <a:chOff x="0" y="0"/>
            <a:chExt cx="1080003" cy="1080002"/>
          </a:xfrm>
          <a:solidFill>
            <a:schemeClr val="bg1">
              <a:lumMod val="65000"/>
            </a:schemeClr>
          </a:solidFill>
        </p:grpSpPr>
        <p:sp>
          <p:nvSpPr>
            <p:cNvPr id="204" name="Shape 204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10" name="Shape 210"/>
          <p:cNvSpPr>
            <a:spLocks noGrp="1"/>
          </p:cNvSpPr>
          <p:nvPr>
            <p:ph idx="4294967295"/>
          </p:nvPr>
        </p:nvSpPr>
        <p:spPr>
          <a:xfrm>
            <a:off x="838200" y="1351131"/>
            <a:ext cx="10515600" cy="5032375"/>
          </a:xfrm>
          <a:prstGeom prst="rect">
            <a:avLst/>
          </a:prstGeom>
        </p:spPr>
        <p:txBody>
          <a:bodyPr/>
          <a:lstStyle>
            <a:lvl1pPr marL="355600" indent="-355600">
              <a:buClr>
                <a:srgbClr val="262626"/>
              </a:buCl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2626"/>
                </a:solidFill>
              </a:rPr>
              <a:t>2D </a:t>
            </a:r>
          </a:p>
        </p:txBody>
      </p:sp>
      <p:sp>
        <p:nvSpPr>
          <p:cNvPr id="213" name="Shape 213"/>
          <p:cNvSpPr/>
          <p:nvPr/>
        </p:nvSpPr>
        <p:spPr>
          <a:xfrm>
            <a:off x="838200" y="4227291"/>
            <a:ext cx="10515600" cy="786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355600" indent="-355600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  <a:defRPr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 err="1">
                <a:solidFill>
                  <a:srgbClr val="262626"/>
                </a:solidFill>
              </a:rPr>
              <a:t>Hyperstacking</a:t>
            </a:r>
            <a:r>
              <a:rPr sz="2800" dirty="0">
                <a:solidFill>
                  <a:srgbClr val="262626"/>
                </a:solidFill>
              </a:rPr>
              <a:t> (4,5,6,7…D) </a:t>
            </a:r>
          </a:p>
        </p:txBody>
      </p:sp>
      <p:sp>
        <p:nvSpPr>
          <p:cNvPr id="214" name="Shape 214"/>
          <p:cNvSpPr>
            <a:spLocks noChangeAspect="1"/>
          </p:cNvSpPr>
          <p:nvPr/>
        </p:nvSpPr>
        <p:spPr>
          <a:xfrm>
            <a:off x="2641599" y="1166024"/>
            <a:ext cx="900003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2895812" y="2053869"/>
            <a:ext cx="50063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</a:t>
            </a:r>
          </a:p>
        </p:txBody>
      </p:sp>
      <p:sp>
        <p:nvSpPr>
          <p:cNvPr id="216" name="Shape 216"/>
          <p:cNvSpPr>
            <a:spLocks noChangeAspect="1"/>
          </p:cNvSpPr>
          <p:nvPr/>
        </p:nvSpPr>
        <p:spPr>
          <a:xfrm>
            <a:off x="7231738" y="2483923"/>
            <a:ext cx="900002" cy="900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21" name="Group 221"/>
          <p:cNvGrpSpPr>
            <a:grpSpLocks noChangeAspect="1"/>
          </p:cNvGrpSpPr>
          <p:nvPr/>
        </p:nvGrpSpPr>
        <p:grpSpPr>
          <a:xfrm>
            <a:off x="9071426" y="2690021"/>
            <a:ext cx="900000" cy="899999"/>
            <a:chOff x="0" y="-1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17" name="Shape 217"/>
            <p:cNvSpPr/>
            <p:nvPr/>
          </p:nvSpPr>
          <p:spPr>
            <a:xfrm>
              <a:off x="0" y="-2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810001" y="-2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0" y="-2"/>
              <a:ext cx="1080004" cy="270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0" y="-2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22" name="Shape 222"/>
          <p:cNvSpPr>
            <a:spLocks noChangeAspect="1"/>
          </p:cNvSpPr>
          <p:nvPr/>
        </p:nvSpPr>
        <p:spPr>
          <a:xfrm>
            <a:off x="2634340" y="2690021"/>
            <a:ext cx="900002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3" name="Shape 223"/>
          <p:cNvSpPr>
            <a:spLocks noChangeAspect="1"/>
          </p:cNvSpPr>
          <p:nvPr/>
        </p:nvSpPr>
        <p:spPr>
          <a:xfrm>
            <a:off x="3817253" y="2697281"/>
            <a:ext cx="900000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4" name="Shape 224"/>
          <p:cNvSpPr>
            <a:spLocks noChangeAspect="1"/>
          </p:cNvSpPr>
          <p:nvPr/>
        </p:nvSpPr>
        <p:spPr>
          <a:xfrm>
            <a:off x="5000165" y="2690021"/>
            <a:ext cx="900000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5" name="Shape 225"/>
          <p:cNvSpPr>
            <a:spLocks noChangeAspect="1"/>
          </p:cNvSpPr>
          <p:nvPr/>
        </p:nvSpPr>
        <p:spPr>
          <a:xfrm>
            <a:off x="7035795" y="2690021"/>
            <a:ext cx="900002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4021116" y="3590020"/>
            <a:ext cx="75969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XYT</a:t>
            </a:r>
          </a:p>
        </p:txBody>
      </p:sp>
      <p:sp>
        <p:nvSpPr>
          <p:cNvPr id="227" name="Shape 227"/>
          <p:cNvSpPr/>
          <p:nvPr/>
        </p:nvSpPr>
        <p:spPr>
          <a:xfrm>
            <a:off x="7165661" y="3597718"/>
            <a:ext cx="75969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/>
              <a:t>XYC</a:t>
            </a:r>
          </a:p>
        </p:txBody>
      </p:sp>
      <p:sp>
        <p:nvSpPr>
          <p:cNvPr id="228" name="Shape 228"/>
          <p:cNvSpPr/>
          <p:nvPr/>
        </p:nvSpPr>
        <p:spPr>
          <a:xfrm>
            <a:off x="9092989" y="3608190"/>
            <a:ext cx="75969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XYZ</a:t>
            </a:r>
          </a:p>
        </p:txBody>
      </p:sp>
      <p:sp>
        <p:nvSpPr>
          <p:cNvPr id="229" name="Shape 229"/>
          <p:cNvSpPr/>
          <p:nvPr/>
        </p:nvSpPr>
        <p:spPr>
          <a:xfrm>
            <a:off x="838200" y="3046082"/>
            <a:ext cx="10515600" cy="786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355600" indent="-355600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  <a:defRPr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2626"/>
                </a:solidFill>
              </a:rPr>
              <a:t>3D </a:t>
            </a:r>
          </a:p>
        </p:txBody>
      </p:sp>
      <p:grpSp>
        <p:nvGrpSpPr>
          <p:cNvPr id="234" name="Group 234"/>
          <p:cNvGrpSpPr>
            <a:grpSpLocks noChangeAspect="1"/>
          </p:cNvGrpSpPr>
          <p:nvPr/>
        </p:nvGrpSpPr>
        <p:grpSpPr>
          <a:xfrm>
            <a:off x="2634343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30" name="Shape 230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39" name="Group 239"/>
          <p:cNvGrpSpPr>
            <a:grpSpLocks noChangeAspect="1"/>
          </p:cNvGrpSpPr>
          <p:nvPr/>
        </p:nvGrpSpPr>
        <p:grpSpPr>
          <a:xfrm>
            <a:off x="3817254" y="4849914"/>
            <a:ext cx="899999" cy="900000"/>
            <a:chOff x="0" y="0"/>
            <a:chExt cx="1080002" cy="1080002"/>
          </a:xfrm>
          <a:solidFill>
            <a:schemeClr val="accent2">
              <a:lumMod val="75000"/>
            </a:schemeClr>
          </a:solidFill>
        </p:grpSpPr>
        <p:sp>
          <p:nvSpPr>
            <p:cNvPr id="235" name="Shape 235"/>
            <p:cNvSpPr/>
            <p:nvPr/>
          </p:nvSpPr>
          <p:spPr>
            <a:xfrm>
              <a:off x="-1" y="0"/>
              <a:ext cx="108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810000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-1" y="-1"/>
              <a:ext cx="1080003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-1" y="0"/>
              <a:ext cx="108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44" name="Group 244"/>
          <p:cNvGrpSpPr>
            <a:grpSpLocks noChangeAspect="1"/>
          </p:cNvGrpSpPr>
          <p:nvPr/>
        </p:nvGrpSpPr>
        <p:grpSpPr>
          <a:xfrm>
            <a:off x="5000166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40" name="Shape 240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49" name="Group 249"/>
          <p:cNvGrpSpPr>
            <a:grpSpLocks noChangeAspect="1"/>
          </p:cNvGrpSpPr>
          <p:nvPr/>
        </p:nvGrpSpPr>
        <p:grpSpPr>
          <a:xfrm>
            <a:off x="7035796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45" name="Shape 245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54" name="Group 254"/>
          <p:cNvGrpSpPr>
            <a:grpSpLocks noChangeAspect="1"/>
          </p:cNvGrpSpPr>
          <p:nvPr/>
        </p:nvGrpSpPr>
        <p:grpSpPr>
          <a:xfrm>
            <a:off x="8162466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50" name="Shape 250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59" name="Group 259"/>
          <p:cNvGrpSpPr>
            <a:grpSpLocks noChangeAspect="1"/>
          </p:cNvGrpSpPr>
          <p:nvPr/>
        </p:nvGrpSpPr>
        <p:grpSpPr>
          <a:xfrm>
            <a:off x="9289139" y="4817766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55" name="Shape 255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60" name="Shape 260"/>
          <p:cNvSpPr/>
          <p:nvPr/>
        </p:nvSpPr>
        <p:spPr>
          <a:xfrm>
            <a:off x="3818437" y="5763567"/>
            <a:ext cx="1022757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XYZT</a:t>
            </a:r>
          </a:p>
        </p:txBody>
      </p:sp>
      <p:sp>
        <p:nvSpPr>
          <p:cNvPr id="261" name="Shape 261"/>
          <p:cNvSpPr/>
          <p:nvPr/>
        </p:nvSpPr>
        <p:spPr>
          <a:xfrm>
            <a:off x="8165904" y="5787712"/>
            <a:ext cx="1022757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XYZCT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Types</a:t>
            </a:r>
          </a:p>
        </p:txBody>
      </p:sp>
    </p:spTree>
    <p:extLst>
      <p:ext uri="{BB962C8B-B14F-4D97-AF65-F5344CB8AC3E}">
        <p14:creationId xmlns:p14="http://schemas.microsoft.com/office/powerpoint/2010/main" val="3465520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407"/>
          <p:cNvSpPr/>
          <p:nvPr/>
        </p:nvSpPr>
        <p:spPr>
          <a:xfrm>
            <a:off x="10359120" y="5462268"/>
            <a:ext cx="145145" cy="180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Histograms &amp; Thresholds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16744"/>
            <a:ext cx="5748392" cy="4929411"/>
          </a:xfrm>
        </p:spPr>
        <p:txBody>
          <a:bodyPr/>
          <a:lstStyle/>
          <a:p>
            <a:r>
              <a:rPr lang="en-GB" sz="2400" dirty="0"/>
              <a:t>Histogram of image shows probability density function of intensity values</a:t>
            </a:r>
          </a:p>
          <a:p>
            <a:pPr lvl="1"/>
            <a:r>
              <a:rPr lang="en-GB" sz="2000" dirty="0"/>
              <a:t>Range of intensity values determined by bit depth of</a:t>
            </a:r>
            <a:r>
              <a:rPr lang="en-GB" sz="2000" dirty="0">
                <a:solidFill>
                  <a:schemeClr val="accent2"/>
                </a:solidFill>
              </a:rPr>
              <a:t> image</a:t>
            </a:r>
          </a:p>
          <a:p>
            <a:r>
              <a:rPr lang="en-GB" sz="2400" dirty="0"/>
              <a:t>Thresholding separates foreground (objects of interest) from background</a:t>
            </a:r>
          </a:p>
          <a:p>
            <a:r>
              <a:rPr lang="en-GB" sz="2400" dirty="0"/>
              <a:t>Various algorithms available in FIJI:</a:t>
            </a:r>
          </a:p>
          <a:p>
            <a:pPr lvl="1"/>
            <a:r>
              <a:rPr lang="en-GB" sz="2000" dirty="0"/>
              <a:t>Otsu (default)</a:t>
            </a:r>
          </a:p>
          <a:p>
            <a:pPr lvl="1"/>
            <a:r>
              <a:rPr lang="en-GB" sz="2000" dirty="0"/>
              <a:t>Li</a:t>
            </a:r>
          </a:p>
          <a:p>
            <a:pPr lvl="1"/>
            <a:r>
              <a:rPr lang="en-GB" sz="2000" dirty="0"/>
              <a:t>Percentile </a:t>
            </a:r>
          </a:p>
          <a:p>
            <a:pPr lvl="1"/>
            <a:r>
              <a:rPr lang="en-GB" sz="2000" dirty="0"/>
              <a:t>…</a:t>
            </a:r>
          </a:p>
          <a:p>
            <a:r>
              <a:rPr lang="en-GB" sz="2400" dirty="0"/>
              <a:t>Each will give different results</a:t>
            </a:r>
          </a:p>
          <a:p>
            <a:pPr lvl="1"/>
            <a:r>
              <a:rPr lang="en-GB" sz="2000" dirty="0"/>
              <a:t>Doesn’t really matter which one you pick!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</p:txBody>
      </p:sp>
      <p:sp>
        <p:nvSpPr>
          <p:cNvPr id="49" name="Shape 389"/>
          <p:cNvSpPr/>
          <p:nvPr/>
        </p:nvSpPr>
        <p:spPr>
          <a:xfrm>
            <a:off x="7617729" y="2273301"/>
            <a:ext cx="145145" cy="3384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" name="Shape 390"/>
          <p:cNvSpPr/>
          <p:nvPr/>
        </p:nvSpPr>
        <p:spPr>
          <a:xfrm>
            <a:off x="7770129" y="2924173"/>
            <a:ext cx="145145" cy="273600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" name="Shape 391"/>
          <p:cNvSpPr/>
          <p:nvPr/>
        </p:nvSpPr>
        <p:spPr>
          <a:xfrm>
            <a:off x="7922529" y="3381373"/>
            <a:ext cx="145145" cy="2268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" name="Shape 392"/>
          <p:cNvSpPr/>
          <p:nvPr/>
        </p:nvSpPr>
        <p:spPr>
          <a:xfrm>
            <a:off x="8072658" y="3990525"/>
            <a:ext cx="145145" cy="1692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" name="Shape 393"/>
          <p:cNvSpPr/>
          <p:nvPr/>
        </p:nvSpPr>
        <p:spPr>
          <a:xfrm>
            <a:off x="8225058" y="4424136"/>
            <a:ext cx="145145" cy="1224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" name="Shape 394"/>
          <p:cNvSpPr/>
          <p:nvPr/>
        </p:nvSpPr>
        <p:spPr>
          <a:xfrm>
            <a:off x="8377459" y="4736192"/>
            <a:ext cx="145145" cy="936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" name="Shape 395"/>
          <p:cNvSpPr/>
          <p:nvPr/>
        </p:nvSpPr>
        <p:spPr>
          <a:xfrm>
            <a:off x="8529859" y="4728487"/>
            <a:ext cx="145145" cy="936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6" name="Shape 396"/>
          <p:cNvSpPr/>
          <p:nvPr/>
        </p:nvSpPr>
        <p:spPr>
          <a:xfrm>
            <a:off x="8977534" y="3845831"/>
            <a:ext cx="145145" cy="1800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" name="Shape 397"/>
          <p:cNvSpPr/>
          <p:nvPr/>
        </p:nvSpPr>
        <p:spPr>
          <a:xfrm>
            <a:off x="8825134" y="4046312"/>
            <a:ext cx="145145" cy="1620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8" name="Shape 398"/>
          <p:cNvSpPr/>
          <p:nvPr/>
        </p:nvSpPr>
        <p:spPr>
          <a:xfrm>
            <a:off x="8677273" y="4155622"/>
            <a:ext cx="145145" cy="1512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" name="Shape 399"/>
          <p:cNvSpPr/>
          <p:nvPr/>
        </p:nvSpPr>
        <p:spPr>
          <a:xfrm>
            <a:off x="9137191" y="4037681"/>
            <a:ext cx="145145" cy="1620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" name="Shape 400"/>
          <p:cNvSpPr/>
          <p:nvPr/>
        </p:nvSpPr>
        <p:spPr>
          <a:xfrm>
            <a:off x="9294580" y="4144763"/>
            <a:ext cx="145145" cy="1512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1" name="Shape 401"/>
          <p:cNvSpPr/>
          <p:nvPr/>
        </p:nvSpPr>
        <p:spPr>
          <a:xfrm>
            <a:off x="9449249" y="4297147"/>
            <a:ext cx="145145" cy="1368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2" name="Shape 402"/>
          <p:cNvSpPr/>
          <p:nvPr/>
        </p:nvSpPr>
        <p:spPr>
          <a:xfrm>
            <a:off x="9594396" y="4612824"/>
            <a:ext cx="145145" cy="1044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3" name="Shape 403"/>
          <p:cNvSpPr/>
          <p:nvPr/>
        </p:nvSpPr>
        <p:spPr>
          <a:xfrm>
            <a:off x="9746796" y="4779738"/>
            <a:ext cx="145145" cy="864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4" name="Shape 404"/>
          <p:cNvSpPr/>
          <p:nvPr/>
        </p:nvSpPr>
        <p:spPr>
          <a:xfrm>
            <a:off x="9897291" y="4898574"/>
            <a:ext cx="145145" cy="756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5" name="Shape 405"/>
          <p:cNvSpPr/>
          <p:nvPr/>
        </p:nvSpPr>
        <p:spPr>
          <a:xfrm>
            <a:off x="10058856" y="5091792"/>
            <a:ext cx="145145" cy="57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6" name="Shape 406"/>
          <p:cNvSpPr/>
          <p:nvPr/>
        </p:nvSpPr>
        <p:spPr>
          <a:xfrm>
            <a:off x="10206720" y="5302248"/>
            <a:ext cx="145145" cy="360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8" name="Shape 408"/>
          <p:cNvSpPr/>
          <p:nvPr/>
        </p:nvSpPr>
        <p:spPr>
          <a:xfrm>
            <a:off x="10509254" y="5440132"/>
            <a:ext cx="145145" cy="21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9" name="Shape 409"/>
          <p:cNvSpPr/>
          <p:nvPr/>
        </p:nvSpPr>
        <p:spPr>
          <a:xfrm>
            <a:off x="10661654" y="5447392"/>
            <a:ext cx="145145" cy="21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410"/>
          <p:cNvSpPr/>
          <p:nvPr/>
        </p:nvSpPr>
        <p:spPr>
          <a:xfrm>
            <a:off x="10814054" y="5440136"/>
            <a:ext cx="145145" cy="21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" name="Shape 411"/>
          <p:cNvSpPr/>
          <p:nvPr/>
        </p:nvSpPr>
        <p:spPr>
          <a:xfrm>
            <a:off x="10973714" y="5541736"/>
            <a:ext cx="145145" cy="108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2" name="Shape 412"/>
          <p:cNvSpPr/>
          <p:nvPr/>
        </p:nvSpPr>
        <p:spPr>
          <a:xfrm>
            <a:off x="7465330" y="1826081"/>
            <a:ext cx="145145" cy="3816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" name="Shape 413"/>
          <p:cNvSpPr/>
          <p:nvPr/>
        </p:nvSpPr>
        <p:spPr>
          <a:xfrm>
            <a:off x="7162798" y="3802742"/>
            <a:ext cx="145145" cy="1836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4" name="Shape 414"/>
          <p:cNvSpPr/>
          <p:nvPr/>
        </p:nvSpPr>
        <p:spPr>
          <a:xfrm>
            <a:off x="7315198" y="2082801"/>
            <a:ext cx="145145" cy="3564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75" name="Group 418"/>
          <p:cNvGrpSpPr/>
          <p:nvPr/>
        </p:nvGrpSpPr>
        <p:grpSpPr>
          <a:xfrm>
            <a:off x="7028537" y="1067932"/>
            <a:ext cx="5058238" cy="5058237"/>
            <a:chOff x="-1" y="0"/>
            <a:chExt cx="5058235" cy="5058231"/>
          </a:xfrm>
        </p:grpSpPr>
        <p:sp>
          <p:nvSpPr>
            <p:cNvPr id="76" name="Shape 415"/>
            <p:cNvSpPr/>
            <p:nvPr/>
          </p:nvSpPr>
          <p:spPr>
            <a:xfrm>
              <a:off x="50800" y="471941"/>
              <a:ext cx="4775206" cy="4122061"/>
            </a:xfrm>
            <a:prstGeom prst="rect">
              <a:avLst/>
            </a:prstGeom>
            <a:noFill/>
            <a:ln w="508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416"/>
            <p:cNvSpPr/>
            <p:nvPr/>
          </p:nvSpPr>
          <p:spPr>
            <a:xfrm>
              <a:off x="-2" y="262845"/>
              <a:ext cx="5058236" cy="39778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417"/>
            <p:cNvSpPr/>
            <p:nvPr/>
          </p:nvSpPr>
          <p:spPr>
            <a:xfrm rot="5400000">
              <a:off x="2304828" y="2330225"/>
              <a:ext cx="5058233" cy="3977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5" name="Shape 420"/>
          <p:cNvSpPr/>
          <p:nvPr/>
        </p:nvSpPr>
        <p:spPr>
          <a:xfrm>
            <a:off x="11517088" y="5698775"/>
            <a:ext cx="674912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255</a:t>
            </a:r>
          </a:p>
        </p:txBody>
      </p:sp>
      <p:sp>
        <p:nvSpPr>
          <p:cNvPr id="46" name="Shape 421"/>
          <p:cNvSpPr/>
          <p:nvPr/>
        </p:nvSpPr>
        <p:spPr>
          <a:xfrm>
            <a:off x="7079342" y="5695222"/>
            <a:ext cx="674912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0</a:t>
            </a:r>
          </a:p>
        </p:txBody>
      </p:sp>
      <p:sp>
        <p:nvSpPr>
          <p:cNvPr id="47" name="Shape 422"/>
          <p:cNvSpPr/>
          <p:nvPr/>
        </p:nvSpPr>
        <p:spPr>
          <a:xfrm rot="16200000">
            <a:off x="5908580" y="3025222"/>
            <a:ext cx="1799774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Frequency</a:t>
            </a:r>
          </a:p>
        </p:txBody>
      </p:sp>
      <p:sp>
        <p:nvSpPr>
          <p:cNvPr id="48" name="Shape 423"/>
          <p:cNvSpPr/>
          <p:nvPr/>
        </p:nvSpPr>
        <p:spPr>
          <a:xfrm>
            <a:off x="8547554" y="5701856"/>
            <a:ext cx="1799773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Intensity</a:t>
            </a:r>
          </a:p>
        </p:txBody>
      </p:sp>
      <p:sp>
        <p:nvSpPr>
          <p:cNvPr id="42" name="Shape 425"/>
          <p:cNvSpPr/>
          <p:nvPr/>
        </p:nvSpPr>
        <p:spPr>
          <a:xfrm flipV="1">
            <a:off x="8531155" y="1846140"/>
            <a:ext cx="24065" cy="3789950"/>
          </a:xfrm>
          <a:prstGeom prst="line">
            <a:avLst/>
          </a:prstGeom>
          <a:ln w="38100">
            <a:solidFill>
              <a:schemeClr val="tx1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/>
            </a:pPr>
            <a:endParaRPr/>
          </a:p>
        </p:txBody>
      </p:sp>
      <p:sp>
        <p:nvSpPr>
          <p:cNvPr id="43" name="Shape 426"/>
          <p:cNvSpPr/>
          <p:nvPr/>
        </p:nvSpPr>
        <p:spPr>
          <a:xfrm>
            <a:off x="8019304" y="1539920"/>
            <a:ext cx="209261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107226573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Im</a:t>
            </a:r>
            <a:r>
              <a:rPr lang="en-GB" dirty="0"/>
              <a:t>ages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97" y="1716012"/>
            <a:ext cx="2880000" cy="2873911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014" y="1419887"/>
            <a:ext cx="5400000" cy="346616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 flipV="1">
            <a:off x="4761706" y="1688306"/>
            <a:ext cx="21432" cy="2790825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398000" y="2098198"/>
            <a:ext cx="2453833" cy="1971040"/>
            <a:chOff x="9551397" y="1181928"/>
            <a:chExt cx="2453833" cy="1971040"/>
          </a:xfrm>
        </p:grpSpPr>
        <p:graphicFrame>
          <p:nvGraphicFramePr>
            <p:cNvPr id="4" name="Table 138"/>
            <p:cNvGraphicFramePr/>
            <p:nvPr/>
          </p:nvGraphicFramePr>
          <p:xfrm>
            <a:off x="9551397" y="1181928"/>
            <a:ext cx="2453833" cy="1971040"/>
          </p:xfrm>
          <a:graphic>
            <a:graphicData uri="http://schemas.openxmlformats.org/drawingml/2006/table">
              <a:tbl>
                <a:tblPr bandRow="1"/>
                <a:tblGrid>
                  <a:gridCol w="89761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6915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087061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1 bit 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</a:t>
                        </a:r>
                        <a:r>
                          <a:rPr sz="2000" baseline="30000">
                            <a:sym typeface="Helvetica"/>
                          </a:rPr>
                          <a:t>1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2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8 bit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2</a:t>
                        </a:r>
                        <a:r>
                          <a:rPr sz="2000" baseline="30000" dirty="0">
                            <a:sym typeface="Helvetica"/>
                          </a:rPr>
                          <a:t>8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256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12 bit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</a:t>
                        </a:r>
                        <a:r>
                          <a:rPr sz="2000" baseline="30000">
                            <a:sym typeface="Helvetica"/>
                          </a:rPr>
                          <a:t>12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4096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16 bit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</a:t>
                        </a:r>
                        <a:r>
                          <a:rPr sz="2000" baseline="30000">
                            <a:sym typeface="Helvetica"/>
                          </a:rPr>
                          <a:t>16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65536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6" name="Rectangle 15"/>
            <p:cNvSpPr/>
            <p:nvPr/>
          </p:nvSpPr>
          <p:spPr>
            <a:xfrm>
              <a:off x="9551397" y="1207328"/>
              <a:ext cx="2453833" cy="43097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76597" y="4886048"/>
            <a:ext cx="10826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Binary image formed of 0’s and 1’s – background and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 threshold value calculated from histogram to determine cut-off intensity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133" y="1688306"/>
            <a:ext cx="2880000" cy="2880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6597" y="5717045"/>
            <a:ext cx="9988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2"/>
                </a:solidFill>
              </a:rPr>
              <a:t>Otsu threshold used – threshold = 23 </a:t>
            </a:r>
          </a:p>
        </p:txBody>
      </p:sp>
    </p:spTree>
    <p:extLst>
      <p:ext uri="{BB962C8B-B14F-4D97-AF65-F5344CB8AC3E}">
        <p14:creationId xmlns:p14="http://schemas.microsoft.com/office/powerpoint/2010/main" val="26159919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20554"/>
            <a:ext cx="11521280" cy="4929411"/>
          </a:xfrm>
        </p:spPr>
        <p:txBody>
          <a:bodyPr/>
          <a:lstStyle/>
          <a:p>
            <a:r>
              <a:rPr lang="en-US" sz="2800" dirty="0"/>
              <a:t>Spatial Filter:</a:t>
            </a:r>
          </a:p>
          <a:p>
            <a:pPr lvl="1"/>
            <a:r>
              <a:rPr lang="en-US" sz="2000" dirty="0"/>
              <a:t>Image operation where each pixel value I(</a:t>
            </a:r>
            <a:r>
              <a:rPr lang="en-US" sz="2000" dirty="0" err="1"/>
              <a:t>u,v</a:t>
            </a:r>
            <a:r>
              <a:rPr lang="en-US" sz="2000" dirty="0"/>
              <a:t>) is changed by a function of the intensities of pixels in the </a:t>
            </a:r>
            <a:r>
              <a:rPr lang="en-US" sz="2000" dirty="0" err="1"/>
              <a:t>neighbourhood</a:t>
            </a:r>
            <a:r>
              <a:rPr lang="en-US" sz="2000" dirty="0"/>
              <a:t> of (</a:t>
            </a:r>
            <a:r>
              <a:rPr lang="en-US" sz="2000" dirty="0" err="1"/>
              <a:t>u,v</a:t>
            </a:r>
            <a:r>
              <a:rPr lang="en-US" sz="2000" dirty="0"/>
              <a:t>).</a:t>
            </a:r>
          </a:p>
          <a:p>
            <a:pPr lvl="1"/>
            <a:r>
              <a:rPr lang="en-US" sz="2000" dirty="0"/>
              <a:t>Example: Mean filter in 3 x 3 </a:t>
            </a:r>
            <a:r>
              <a:rPr lang="en-US" sz="2000" dirty="0" err="1"/>
              <a:t>neighbourhood</a:t>
            </a:r>
            <a:endParaRPr lang="en-GB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4528246" y="2601935"/>
            <a:ext cx="3249600" cy="3420195"/>
            <a:chOff x="2694000" y="2390571"/>
            <a:chExt cx="3249600" cy="34201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890" y="2903635"/>
              <a:ext cx="2384214" cy="2384212"/>
            </a:xfrm>
            <a:prstGeom prst="rect">
              <a:avLst/>
            </a:prstGeom>
          </p:spPr>
        </p:pic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3738784" y="3962426"/>
              <a:ext cx="158948" cy="158947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08890" y="2903635"/>
              <a:ext cx="249927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prstClr val="white"/>
                  </a:solidFill>
                  <a:ea typeface="+mj-ea"/>
                  <a:cs typeface="+mj-cs"/>
                  <a:sym typeface="Helvetica"/>
                </a:rPr>
                <a:t>I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815682" y="2669832"/>
              <a:ext cx="0" cy="1748422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3513686" y="3418272"/>
              <a:ext cx="0" cy="1239791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693129" y="2390571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94000" y="3836443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v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19913" y="5441434"/>
              <a:ext cx="1123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I(</a:t>
              </a:r>
              <a:r>
                <a:rPr lang="en-GB" i="1" kern="0" dirty="0" err="1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u,v</a:t>
              </a:r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)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816035" y="4040532"/>
              <a:ext cx="1045842" cy="1479008"/>
            </a:xfrm>
            <a:prstGeom prst="straightConnector1">
              <a:avLst/>
            </a:prstGeom>
            <a:ln w="19050">
              <a:solidFill>
                <a:srgbClr val="C00000">
                  <a:alpha val="25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8767534" y="2587421"/>
            <a:ext cx="3166200" cy="3420195"/>
            <a:chOff x="6608534" y="2390571"/>
            <a:chExt cx="3166200" cy="342019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787" y="2903635"/>
              <a:ext cx="2384212" cy="2384212"/>
            </a:xfrm>
            <a:prstGeom prst="rect">
              <a:avLst/>
            </a:prstGeom>
          </p:spPr>
        </p:pic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7640218" y="3962426"/>
              <a:ext cx="158948" cy="158947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13786" y="2898069"/>
              <a:ext cx="329031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prstClr val="white"/>
                  </a:solidFill>
                  <a:ea typeface="+mj-ea"/>
                  <a:cs typeface="+mj-cs"/>
                  <a:sym typeface="Helvetica"/>
                </a:rPr>
                <a:t>I’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7718861" y="2669832"/>
              <a:ext cx="0" cy="1748422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7426677" y="3418272"/>
              <a:ext cx="0" cy="1239791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571004" y="2390571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08534" y="3836443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v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651047" y="5441434"/>
              <a:ext cx="1123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I’(</a:t>
              </a:r>
              <a:r>
                <a:rPr lang="en-GB" i="1" kern="0" dirty="0" err="1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u,v</a:t>
              </a:r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)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7724067" y="4039486"/>
              <a:ext cx="1045842" cy="1479008"/>
            </a:xfrm>
            <a:prstGeom prst="straightConnector1">
              <a:avLst/>
            </a:prstGeom>
            <a:ln w="19050">
              <a:solidFill>
                <a:srgbClr val="C00000">
                  <a:alpha val="25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ight Arrow 23"/>
          <p:cNvSpPr/>
          <p:nvPr/>
        </p:nvSpPr>
        <p:spPr>
          <a:xfrm>
            <a:off x="7851610" y="4037575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585326" y="2953874"/>
            <a:ext cx="2520000" cy="2520000"/>
            <a:chOff x="1092200" y="2082800"/>
            <a:chExt cx="3240000" cy="3240000"/>
          </a:xfrm>
        </p:grpSpPr>
        <p:grpSp>
          <p:nvGrpSpPr>
            <p:cNvPr id="26" name="Group 25"/>
            <p:cNvGrpSpPr/>
            <p:nvPr/>
          </p:nvGrpSpPr>
          <p:grpSpPr>
            <a:xfrm>
              <a:off x="1092200" y="2082800"/>
              <a:ext cx="3240000" cy="3240000"/>
              <a:chOff x="1524000" y="2311400"/>
              <a:chExt cx="3240000" cy="3240000"/>
            </a:xfrm>
            <a:solidFill>
              <a:schemeClr val="bg1">
                <a:lumMod val="95000"/>
              </a:schemeClr>
            </a:solidFill>
          </p:grpSpPr>
          <p:sp>
            <p:nvSpPr>
              <p:cNvPr id="36" name="Rectangle 35"/>
              <p:cNvSpPr>
                <a:spLocks noChangeAspect="1"/>
              </p:cNvSpPr>
              <p:nvPr/>
            </p:nvSpPr>
            <p:spPr>
              <a:xfrm>
                <a:off x="1524000" y="2311400"/>
                <a:ext cx="3240000" cy="324000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kern="0">
                  <a:solidFill>
                    <a:prstClr val="white"/>
                  </a:solidFill>
                  <a:sym typeface="Helvetica"/>
                </a:endParaRP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2944429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4439400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823200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2196943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691915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3318172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570686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4065658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/>
              <p:cNvGrpSpPr/>
              <p:nvPr/>
            </p:nvGrpSpPr>
            <p:grpSpPr>
              <a:xfrm rot="5400000">
                <a:off x="1835900" y="2311400"/>
                <a:ext cx="2616200" cy="3240000"/>
                <a:chOff x="6357100" y="2311400"/>
                <a:chExt cx="2616200" cy="3240000"/>
              </a:xfrm>
              <a:grpFill/>
            </p:grpSpPr>
            <p:cxnSp>
              <p:nvCxnSpPr>
                <p:cNvPr id="46" name="Straight Connector 45"/>
                <p:cNvCxnSpPr/>
                <p:nvPr/>
              </p:nvCxnSpPr>
              <p:spPr>
                <a:xfrm>
                  <a:off x="7478329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8973300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6357100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6730843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8225815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7852072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7104586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8599558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2138500" y="2781407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2138500" y="3151550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2138500" y="3528309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1397885" y="2781407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1397885" y="3151550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2" name="Rectangle 31"/>
            <p:cNvSpPr>
              <a:spLocks noChangeAspect="1"/>
            </p:cNvSpPr>
            <p:nvPr/>
          </p:nvSpPr>
          <p:spPr>
            <a:xfrm>
              <a:off x="1397885" y="3528309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3" name="Rectangle 32"/>
            <p:cNvSpPr>
              <a:spLocks noChangeAspect="1"/>
            </p:cNvSpPr>
            <p:nvPr/>
          </p:nvSpPr>
          <p:spPr>
            <a:xfrm>
              <a:off x="1769518" y="3528309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1770302" y="2781407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5" name="Rectangle 34"/>
            <p:cNvSpPr>
              <a:spLocks noChangeAspect="1"/>
            </p:cNvSpPr>
            <p:nvPr/>
          </p:nvSpPr>
          <p:spPr>
            <a:xfrm>
              <a:off x="1766863" y="315155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>
                <a:spLocks noChangeAspect="1"/>
              </p:cNvSpPr>
              <p:nvPr/>
            </p:nvSpPr>
            <p:spPr>
              <a:xfrm>
                <a:off x="710973" y="5533552"/>
                <a:ext cx="2292935" cy="629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pPr>
                        <m:e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𝐼</m:t>
                          </m:r>
                        </m:e>
                        <m:sup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′</m:t>
                          </m:r>
                        </m:sup>
                      </m:sSup>
                      <m:r>
                        <a:rPr lang="en-GB" sz="14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</m:t>
                      </m:r>
                      <m:f>
                        <m:fPr>
                          <m:ctrl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Pr>
                        <m:num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1</m:t>
                          </m:r>
                        </m:num>
                        <m:den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𝑖</m:t>
                          </m:r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=−1</m:t>
                          </m:r>
                        </m:sub>
                        <m:sup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𝑗</m:t>
                              </m:r>
                              <m: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</m:ctrlPr>
                                </m:dPr>
                                <m:e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𝑢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+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𝑖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, 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𝑣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+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14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73" y="5533552"/>
                <a:ext cx="2292935" cy="629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ight Arrow 54"/>
          <p:cNvSpPr/>
          <p:nvPr/>
        </p:nvSpPr>
        <p:spPr>
          <a:xfrm>
            <a:off x="3639060" y="4037575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03714" y="2609942"/>
            <a:ext cx="475568" cy="326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u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56765" y="2609942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u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+1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11707" y="2609942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u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-1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2203" y="3716404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v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22203" y="4006812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v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+1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22203" y="3420318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v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93342936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5"/>
            <a:ext cx="11521280" cy="1127346"/>
          </a:xfrm>
        </p:spPr>
        <p:txBody>
          <a:bodyPr/>
          <a:lstStyle/>
          <a:p>
            <a:r>
              <a:rPr lang="en-US" dirty="0"/>
              <a:t>Applying filters:</a:t>
            </a:r>
          </a:p>
          <a:p>
            <a:pPr lvl="1"/>
            <a:r>
              <a:rPr lang="en-US" dirty="0"/>
              <a:t>Raster scan processing kernel across image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4" y="2461411"/>
            <a:ext cx="252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28" y="2490900"/>
            <a:ext cx="2520000" cy="2520000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>
          <a:xfrm>
            <a:off x="8793472" y="2452162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8793472" y="2618573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5279904" y="2484550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5279904" y="2638874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5279904" y="2793198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8793472" y="2772284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5279904" y="2947522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8793472" y="2925995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5279904" y="3101846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8790615" y="3079706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5279904" y="3256170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8790615" y="3233417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5279904" y="3410494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8790615" y="3387128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5279904" y="3564818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8790615" y="3540839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5279904" y="3719142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8790615" y="3694550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5279904" y="3873466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5279904" y="4027790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5279904" y="4182114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5279904" y="4336438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5279904" y="4490762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5279904" y="4645086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0" name="Rectangle 29"/>
          <p:cNvSpPr>
            <a:spLocks/>
          </p:cNvSpPr>
          <p:nvPr/>
        </p:nvSpPr>
        <p:spPr>
          <a:xfrm>
            <a:off x="8795926" y="3848261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8795918" y="4001972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>
          <a:xfrm>
            <a:off x="8795912" y="4155683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3" name="Rectangle 32"/>
          <p:cNvSpPr>
            <a:spLocks/>
          </p:cNvSpPr>
          <p:nvPr/>
        </p:nvSpPr>
        <p:spPr>
          <a:xfrm>
            <a:off x="8795914" y="4309394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8795378" y="4463105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>
          <a:xfrm>
            <a:off x="8795372" y="4629512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894245" y="2794582"/>
            <a:ext cx="3020836" cy="2104242"/>
            <a:chOff x="1119340" y="3090003"/>
            <a:chExt cx="1789579" cy="1246573"/>
          </a:xfrm>
        </p:grpSpPr>
        <p:grpSp>
          <p:nvGrpSpPr>
            <p:cNvPr id="37" name="Group 36"/>
            <p:cNvGrpSpPr/>
            <p:nvPr/>
          </p:nvGrpSpPr>
          <p:grpSpPr>
            <a:xfrm>
              <a:off x="1633569" y="3090003"/>
              <a:ext cx="1275350" cy="1246573"/>
              <a:chOff x="634763" y="2807169"/>
              <a:chExt cx="1275350" cy="1246573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647700" y="2818874"/>
                <a:ext cx="1219200" cy="12192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kern="0">
                  <a:solidFill>
                    <a:prstClr val="white"/>
                  </a:solidFill>
                  <a:sym typeface="Helvetica"/>
                </a:endParaRP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686513" y="2819869"/>
                <a:ext cx="1223600" cy="346426"/>
                <a:chOff x="686513" y="2819869"/>
                <a:chExt cx="1223600" cy="346426"/>
              </a:xfrm>
            </p:grpSpPr>
            <p:sp>
              <p:nvSpPr>
                <p:cNvPr id="55" name="TextBox 54"/>
                <p:cNvSpPr txBox="1"/>
                <p:nvPr/>
              </p:nvSpPr>
              <p:spPr>
                <a:xfrm>
                  <a:off x="6865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11183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15501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039768" y="2807169"/>
                <a:ext cx="414338" cy="1246573"/>
                <a:chOff x="1039768" y="2807169"/>
                <a:chExt cx="414338" cy="1246573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>
                  <a:off x="1454106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1039768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/>
              <p:cNvGrpSpPr/>
              <p:nvPr/>
            </p:nvGrpSpPr>
            <p:grpSpPr>
              <a:xfrm>
                <a:off x="686513" y="3696115"/>
                <a:ext cx="1223600" cy="346426"/>
                <a:chOff x="686513" y="2819869"/>
                <a:chExt cx="1223600" cy="346426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6865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1183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5501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686513" y="3257992"/>
                <a:ext cx="1223600" cy="346426"/>
                <a:chOff x="686513" y="2819869"/>
                <a:chExt cx="1223600" cy="346426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6865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1183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5501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 rot="5400000">
                <a:off x="1036593" y="2803994"/>
                <a:ext cx="442913" cy="1246573"/>
                <a:chOff x="1039768" y="2807169"/>
                <a:chExt cx="442913" cy="1246573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1482681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1039768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119340" y="3434350"/>
                  <a:ext cx="473337" cy="5480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32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Helvetica"/>
                              </a:rPr>
                            </m:ctrlPr>
                          </m:fPr>
                          <m:num>
                            <m:r>
                              <a:rPr lang="en-GB" sz="32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Helvetica"/>
                              </a:rPr>
                              <m:t>1</m:t>
                            </m:r>
                          </m:num>
                          <m:den>
                            <m:r>
                              <a:rPr lang="en-GB" sz="32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Helvetica"/>
                              </a:rPr>
                              <m:t>9</m:t>
                            </m:r>
                          </m:den>
                        </m:f>
                        <m:r>
                          <a:rPr lang="en-GB" sz="32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 </m:t>
                        </m:r>
                        <m:r>
                          <a:rPr lang="en-GB" sz="32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𝑥</m:t>
                        </m:r>
                        <m:r>
                          <a:rPr lang="en-GB" sz="32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 </m:t>
                        </m:r>
                      </m:oMath>
                    </m:oMathPara>
                  </a14:m>
                  <a:endParaRPr lang="en-GB" sz="3200" kern="0" dirty="0">
                    <a:solidFill>
                      <a:sysClr val="windowText" lastClr="000000"/>
                    </a:solidFill>
                    <a:ea typeface="+mj-ea"/>
                    <a:cs typeface="+mj-cs"/>
                    <a:sym typeface="Helvetica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340" y="3434350"/>
                  <a:ext cx="473337" cy="54809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TextBox 57"/>
          <p:cNvSpPr txBox="1"/>
          <p:nvPr/>
        </p:nvSpPr>
        <p:spPr>
          <a:xfrm>
            <a:off x="992852" y="5263947"/>
            <a:ext cx="3171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3 x 3 Mean kernel</a:t>
            </a:r>
          </a:p>
        </p:txBody>
      </p:sp>
    </p:spTree>
    <p:extLst>
      <p:ext uri="{BB962C8B-B14F-4D97-AF65-F5344CB8AC3E}">
        <p14:creationId xmlns:p14="http://schemas.microsoft.com/office/powerpoint/2010/main" val="1903579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0.197 0.0011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197 0.0011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33333E-6 L 0.197 0.0011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0.197 0.0011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197 0.0011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4.07407E-6 L 0.19778 0.00115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3.7037E-7 L 0.19778 0.0011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00"/>
                            </p:stCondLst>
                            <p:childTnLst>
                              <p:par>
                                <p:cTn id="96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4.81481E-6 L 0.19778 0.00116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000"/>
                            </p:stCondLst>
                            <p:childTnLst>
                              <p:par>
                                <p:cTn id="10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1.48148E-6 L 0.19778 0.00116 " pathEditMode="relative" rAng="0" ptsTypes="AA">
                                      <p:cBhvr>
                                        <p:cTn id="1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2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197 0.00116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0"/>
                            </p:stCondLst>
                            <p:childTnLst>
                              <p:par>
                                <p:cTn id="135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0.197 0.00115 " pathEditMode="relative" rAng="0" ptsTypes="AA">
                                      <p:cBhvr>
                                        <p:cTn id="1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500"/>
                            </p:stCondLst>
                            <p:childTnLst>
                              <p:par>
                                <p:cTn id="1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500"/>
                            </p:stCondLst>
                            <p:childTnLst>
                              <p:par>
                                <p:cTn id="148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197 0.00116 " pathEditMode="relative" rAng="0" ptsTypes="AA">
                                      <p:cBhvr>
                                        <p:cTn id="1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6000"/>
                            </p:stCondLst>
                            <p:childTnLst>
                              <p:par>
                                <p:cTn id="15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000"/>
                            </p:stCondLst>
                            <p:childTnLst>
                              <p:par>
                                <p:cTn id="161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0.197 0.00116 " pathEditMode="relative" rAng="0" ptsTypes="AA">
                                      <p:cBhvr>
                                        <p:cTn id="1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6500"/>
                            </p:stCondLst>
                            <p:childTnLst>
                              <p:par>
                                <p:cTn id="1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6500"/>
                            </p:stCondLst>
                            <p:childTnLst>
                              <p:par>
                                <p:cTn id="17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6500"/>
                            </p:stCondLst>
                            <p:childTnLst>
                              <p:par>
                                <p:cTn id="174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1.48148E-6 L 0.19778 0.00116 " pathEditMode="relative" rAng="0" ptsTypes="AA">
                                      <p:cBhvr>
                                        <p:cTn id="1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000"/>
                            </p:stCondLst>
                            <p:childTnLst>
                              <p:par>
                                <p:cTn id="1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7000"/>
                            </p:stCondLst>
                            <p:childTnLst>
                              <p:par>
                                <p:cTn id="18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7000"/>
                            </p:stCondLst>
                            <p:childTnLst>
                              <p:par>
                                <p:cTn id="187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2.22222E-6 L 0.19778 0.00116 " pathEditMode="relative" rAng="0" ptsTypes="AA">
                                      <p:cBhvr>
                                        <p:cTn id="1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7500"/>
                            </p:stCondLst>
                            <p:childTnLst>
                              <p:par>
                                <p:cTn id="1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2" grpId="0" animBg="1"/>
      <p:bldP spid="12" grpId="1" animBg="1"/>
      <p:bldP spid="12" grpId="2" animBg="1"/>
      <p:bldP spid="13" grpId="0" animBg="1"/>
      <p:bldP spid="14" grpId="0" animBg="1"/>
      <p:bldP spid="14" grpId="1" animBg="1"/>
      <p:bldP spid="14" grpId="2" animBg="1"/>
      <p:bldP spid="15" grpId="0" animBg="1"/>
      <p:bldP spid="16" grpId="0" animBg="1"/>
      <p:bldP spid="16" grpId="1" animBg="1"/>
      <p:bldP spid="16" grpId="2" animBg="1"/>
      <p:bldP spid="17" grpId="0" animBg="1"/>
      <p:bldP spid="18" grpId="0" animBg="1"/>
      <p:bldP spid="18" grpId="1" animBg="1"/>
      <p:bldP spid="18" grpId="2" animBg="1"/>
      <p:bldP spid="19" grpId="0" animBg="1"/>
      <p:bldP spid="20" grpId="0" animBg="1"/>
      <p:bldP spid="20" grpId="1" animBg="1"/>
      <p:bldP spid="20" grpId="2" animBg="1"/>
      <p:bldP spid="21" grpId="0" animBg="1"/>
      <p:bldP spid="22" grpId="0" animBg="1"/>
      <p:bldP spid="22" grpId="1" animBg="1"/>
      <p:bldP spid="22" grpId="2" animBg="1"/>
      <p:bldP spid="23" grpId="0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42" y="1848179"/>
            <a:ext cx="2520000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94" y="1848179"/>
            <a:ext cx="252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0" y="1848179"/>
            <a:ext cx="252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646" y="1848179"/>
            <a:ext cx="2520000" cy="252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7104" y="4470403"/>
            <a:ext cx="133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No Filter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19569" y="4455889"/>
            <a:ext cx="199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Gaussian (r=2)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17321" y="4455889"/>
            <a:ext cx="199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Median (r=2)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61557" y="4470403"/>
            <a:ext cx="285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Sobel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83962400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6917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30494"/>
            <a:ext cx="11610834" cy="3613785"/>
          </a:xfrm>
        </p:spPr>
        <p:txBody>
          <a:bodyPr/>
          <a:lstStyle/>
          <a:p>
            <a:r>
              <a:rPr lang="en-US" sz="2800" dirty="0"/>
              <a:t>Brief Introduction to image acquisition and basic image processing techniques</a:t>
            </a:r>
          </a:p>
          <a:p>
            <a:r>
              <a:rPr lang="en-US" sz="2800" dirty="0"/>
              <a:t>Hands on image processing with Fiji/ImageJ</a:t>
            </a:r>
          </a:p>
          <a:p>
            <a:pPr lvl="1"/>
            <a:r>
              <a:rPr lang="en-US" sz="2400" dirty="0"/>
              <a:t>Step by step guide to different image processing concepts in Fiji</a:t>
            </a:r>
          </a:p>
          <a:p>
            <a:pPr lvl="1"/>
            <a:r>
              <a:rPr lang="en-US" sz="2400" dirty="0"/>
              <a:t>Exercises for you to complete on each section</a:t>
            </a:r>
          </a:p>
          <a:p>
            <a:r>
              <a:rPr lang="en-US" sz="2800" dirty="0"/>
              <a:t>Useful Websites for further reading:</a:t>
            </a:r>
          </a:p>
          <a:p>
            <a:pPr lvl="1"/>
            <a:r>
              <a:rPr lang="en-US" sz="2400" dirty="0"/>
              <a:t>https://www.microscopyu.com/</a:t>
            </a:r>
          </a:p>
          <a:p>
            <a:pPr lvl="1"/>
            <a:r>
              <a:rPr lang="en-US" sz="2400" dirty="0"/>
              <a:t>https://svi.nl/AboutMicroscopy</a:t>
            </a:r>
          </a:p>
          <a:p>
            <a:pPr lvl="1"/>
            <a:r>
              <a:rPr lang="en-US" sz="2400" dirty="0"/>
              <a:t>http://zeiss-campus.magnet.fsu.edu/tutorials/</a:t>
            </a:r>
          </a:p>
          <a:p>
            <a:pPr lvl="1"/>
            <a:r>
              <a:rPr lang="en-US" sz="2400" dirty="0"/>
              <a:t>http://www.leica-microsystems.com/science-lab/</a:t>
            </a:r>
          </a:p>
          <a:p>
            <a:pPr lvl="1"/>
            <a:r>
              <a:rPr lang="en-US" sz="2400" dirty="0"/>
              <a:t>https://imagej.nih.gov/ij/docs/guide/user-guide.pdf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488421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ImageJ/Fiji interface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789" y="3669814"/>
            <a:ext cx="5907888" cy="1429328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3403644" y="1226838"/>
            <a:ext cx="2183704" cy="2899363"/>
            <a:chOff x="3403644" y="1226838"/>
            <a:chExt cx="2183704" cy="2899363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3695583" y="1596170"/>
              <a:ext cx="0" cy="2530031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3403644" y="1226838"/>
              <a:ext cx="218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File open/save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781669" y="1641567"/>
            <a:ext cx="8216801" cy="2484634"/>
            <a:chOff x="3781669" y="1641567"/>
            <a:chExt cx="8216801" cy="2484634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4067419" y="2010899"/>
              <a:ext cx="0" cy="211530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781669" y="1641567"/>
              <a:ext cx="8216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Copy/paste, invert image intensity, regions of interest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169120" y="2056296"/>
            <a:ext cx="7267054" cy="2069905"/>
            <a:chOff x="4169120" y="2056296"/>
            <a:chExt cx="7267054" cy="2069905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4486052" y="2425628"/>
              <a:ext cx="0" cy="1700573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169120" y="2056296"/>
              <a:ext cx="7267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Stack operations, scale, crop, zoom, rename, LUTs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786145" y="2471025"/>
            <a:ext cx="7245936" cy="1655176"/>
            <a:chOff x="4795381" y="2471025"/>
            <a:chExt cx="7245936" cy="1655176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5081131" y="2840357"/>
              <a:ext cx="0" cy="128584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795381" y="2471025"/>
              <a:ext cx="7245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Filter, binarise, add/subtract images, subtract background  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418140" y="2885754"/>
            <a:ext cx="6703594" cy="1240447"/>
            <a:chOff x="5455084" y="2885754"/>
            <a:chExt cx="6703594" cy="1240447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5740834" y="3255086"/>
              <a:ext cx="0" cy="871115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455084" y="2885754"/>
              <a:ext cx="6703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Measurement, analyse particles, intensity profiles, colocalisation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363018" y="4692333"/>
            <a:ext cx="2183704" cy="895427"/>
            <a:chOff x="3363018" y="4692333"/>
            <a:chExt cx="2183704" cy="8954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514325" y="4692333"/>
              <a:ext cx="188109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3363018" y="4732370"/>
              <a:ext cx="2183704" cy="855390"/>
              <a:chOff x="3363018" y="4732370"/>
              <a:chExt cx="2183704" cy="855390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 flipV="1">
                <a:off x="4454871" y="4732370"/>
                <a:ext cx="0" cy="486552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3363018" y="5218428"/>
                <a:ext cx="2183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Region selection</a:t>
                </a: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5098915" y="4692333"/>
            <a:ext cx="2183704" cy="895427"/>
            <a:chOff x="5098915" y="4692333"/>
            <a:chExt cx="2183704" cy="895427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6192763" y="4732370"/>
              <a:ext cx="0" cy="48655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924240" y="4692333"/>
              <a:ext cx="539165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5098915" y="5218428"/>
              <a:ext cx="218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Zoom/pan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388443" y="4692333"/>
            <a:ext cx="2183704" cy="895427"/>
            <a:chOff x="6388443" y="4692333"/>
            <a:chExt cx="2183704" cy="895427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7480295" y="4732370"/>
              <a:ext cx="0" cy="48655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340513" y="4692333"/>
              <a:ext cx="279567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388443" y="5218428"/>
              <a:ext cx="218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LUTs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009375" y="3300482"/>
            <a:ext cx="5877089" cy="825719"/>
            <a:chOff x="6009375" y="3300482"/>
            <a:chExt cx="5877089" cy="825719"/>
          </a:xfrm>
        </p:grpSpPr>
        <p:sp>
          <p:nvSpPr>
            <p:cNvPr id="51" name="TextBox 50"/>
            <p:cNvSpPr txBox="1"/>
            <p:nvPr/>
          </p:nvSpPr>
          <p:spPr>
            <a:xfrm>
              <a:off x="6009375" y="3300482"/>
              <a:ext cx="5877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Downloaded plugins (many installed with Fiji)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>
              <a:off x="6295125" y="3639649"/>
              <a:ext cx="0" cy="48655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379226" y="4304294"/>
            <a:ext cx="3011144" cy="923330"/>
            <a:chOff x="379226" y="4304294"/>
            <a:chExt cx="3011144" cy="923330"/>
          </a:xfrm>
        </p:grpSpPr>
        <p:cxnSp>
          <p:nvCxnSpPr>
            <p:cNvPr id="22" name="Straight Arrow Connector 21"/>
            <p:cNvCxnSpPr/>
            <p:nvPr/>
          </p:nvCxnSpPr>
          <p:spPr>
            <a:xfrm rot="5400000" flipV="1">
              <a:off x="2903818" y="4279407"/>
              <a:ext cx="0" cy="97310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79226" y="4304294"/>
              <a:ext cx="21837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System messages, pixel coordinates, pixel 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6582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348140" cy="4929411"/>
          </a:xfrm>
        </p:spPr>
        <p:txBody>
          <a:bodyPr/>
          <a:lstStyle/>
          <a:p>
            <a:r>
              <a:rPr lang="en-GB" dirty="0"/>
              <a:t>Load standard images using “Open”</a:t>
            </a:r>
          </a:p>
          <a:p>
            <a:pPr lvl="1"/>
            <a:r>
              <a:rPr lang="en-GB" dirty="0"/>
              <a:t>File &gt; Open</a:t>
            </a:r>
          </a:p>
          <a:p>
            <a:endParaRPr lang="en-GB" sz="1800" dirty="0"/>
          </a:p>
          <a:p>
            <a:r>
              <a:rPr lang="en-GB" dirty="0"/>
              <a:t>To load image sequences</a:t>
            </a:r>
          </a:p>
          <a:p>
            <a:pPr lvl="1"/>
            <a:r>
              <a:rPr lang="en-GB" dirty="0"/>
              <a:t>Files ending in “0001.tif”, “0002.tif”, etc.</a:t>
            </a:r>
          </a:p>
          <a:p>
            <a:pPr lvl="1"/>
            <a:r>
              <a:rPr lang="en-GB" dirty="0"/>
              <a:t>File &gt; Import &gt; Image Sequence…</a:t>
            </a:r>
          </a:p>
          <a:p>
            <a:endParaRPr lang="en-GB" sz="1800" dirty="0"/>
          </a:p>
          <a:p>
            <a:r>
              <a:rPr lang="en-GB" dirty="0"/>
              <a:t>Load Leica (.</a:t>
            </a:r>
            <a:r>
              <a:rPr lang="en-GB" dirty="0" err="1"/>
              <a:t>lif</a:t>
            </a:r>
            <a:r>
              <a:rPr lang="en-GB" dirty="0"/>
              <a:t>) files using Bio-Formats</a:t>
            </a:r>
          </a:p>
          <a:p>
            <a:pPr lvl="1"/>
            <a:r>
              <a:rPr lang="en-GB" dirty="0"/>
              <a:t>File &gt; Import &gt; Bio-Formats</a:t>
            </a:r>
          </a:p>
          <a:p>
            <a:pPr lvl="1"/>
            <a:r>
              <a:rPr lang="en-GB" dirty="0"/>
              <a:t>Included with FIJI (download for ImageJ)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46" y="1337988"/>
            <a:ext cx="3543794" cy="4646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47" y="1337987"/>
            <a:ext cx="3543791" cy="85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48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989365" cy="4929411"/>
          </a:xfrm>
        </p:spPr>
        <p:txBody>
          <a:bodyPr/>
          <a:lstStyle/>
          <a:p>
            <a:r>
              <a:rPr lang="en-GB" dirty="0"/>
              <a:t>Display OME-XML metadata</a:t>
            </a:r>
          </a:p>
          <a:p>
            <a:pPr lvl="1"/>
            <a:r>
              <a:rPr lang="en-GB" dirty="0"/>
              <a:t>Shows formatted metadata</a:t>
            </a:r>
          </a:p>
          <a:p>
            <a:pPr lvl="1"/>
            <a:r>
              <a:rPr lang="en-GB" dirty="0"/>
              <a:t>Microscope and image acquisition settings (laser power, objective lens, etc.)</a:t>
            </a:r>
          </a:p>
          <a:p>
            <a:pPr lvl="1"/>
            <a:endParaRPr lang="en-GB" sz="1800" dirty="0"/>
          </a:p>
          <a:p>
            <a:r>
              <a:rPr lang="en-GB" dirty="0"/>
              <a:t>Use virtual stack</a:t>
            </a:r>
          </a:p>
          <a:p>
            <a:pPr lvl="1"/>
            <a:r>
              <a:rPr lang="en-GB" dirty="0"/>
              <a:t>Images loaded directly from storage (not loaded to RAM in advance)</a:t>
            </a:r>
          </a:p>
          <a:p>
            <a:pPr lvl="1"/>
            <a:r>
              <a:rPr lang="en-GB" dirty="0"/>
              <a:t>Useful for large files (&gt;1GB)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3090" y="2086756"/>
            <a:ext cx="4606933" cy="31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382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348140" cy="4929411"/>
          </a:xfrm>
        </p:spPr>
        <p:txBody>
          <a:bodyPr/>
          <a:lstStyle/>
          <a:p>
            <a:r>
              <a:rPr lang="en-GB" dirty="0"/>
              <a:t>Select relevant images</a:t>
            </a:r>
          </a:p>
          <a:p>
            <a:pPr lvl="1"/>
            <a:r>
              <a:rPr lang="en-GB" dirty="0"/>
              <a:t>Only shows up when &gt;1 image stack in file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8107" y="1598055"/>
            <a:ext cx="3623816" cy="41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734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metadata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348140" cy="4929411"/>
          </a:xfrm>
        </p:spPr>
        <p:txBody>
          <a:bodyPr/>
          <a:lstStyle/>
          <a:p>
            <a:r>
              <a:rPr lang="en-GB" dirty="0"/>
              <a:t>OME-XML metadata</a:t>
            </a:r>
          </a:p>
          <a:p>
            <a:pPr lvl="1"/>
            <a:r>
              <a:rPr lang="en-GB" dirty="0"/>
              <a:t>Loaded via Bio-Formats</a:t>
            </a:r>
          </a:p>
          <a:p>
            <a:pPr lvl="1"/>
            <a:r>
              <a:rPr lang="en-GB" dirty="0"/>
              <a:t>Easier to read</a:t>
            </a:r>
          </a:p>
          <a:p>
            <a:pPr lvl="1"/>
            <a:endParaRPr lang="en-GB" sz="1800" dirty="0"/>
          </a:p>
          <a:p>
            <a:r>
              <a:rPr lang="en-GB" dirty="0"/>
              <a:t>Show info</a:t>
            </a:r>
          </a:p>
          <a:p>
            <a:pPr lvl="1"/>
            <a:r>
              <a:rPr lang="en-GB" dirty="0"/>
              <a:t>Image &gt; Show Info…</a:t>
            </a:r>
          </a:p>
          <a:p>
            <a:pPr lvl="1"/>
            <a:r>
              <a:rPr lang="en-GB" dirty="0"/>
              <a:t>Plain text format</a:t>
            </a:r>
          </a:p>
          <a:p>
            <a:pPr lvl="1"/>
            <a:r>
              <a:rPr lang="en-GB" dirty="0"/>
              <a:t>Works for any image (content will vary)</a:t>
            </a:r>
          </a:p>
          <a:p>
            <a:pPr lvl="1"/>
            <a:r>
              <a:rPr lang="en-GB" dirty="0"/>
              <a:t>Shows more information than OME-XML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5068" y="1583766"/>
            <a:ext cx="4612649" cy="415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7149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865665" cy="4929411"/>
          </a:xfrm>
        </p:spPr>
        <p:txBody>
          <a:bodyPr/>
          <a:lstStyle/>
          <a:p>
            <a:r>
              <a:rPr lang="en-GB" dirty="0"/>
              <a:t>Save images to single .</a:t>
            </a:r>
            <a:r>
              <a:rPr lang="en-GB" dirty="0" err="1"/>
              <a:t>tif</a:t>
            </a:r>
            <a:r>
              <a:rPr lang="en-GB" dirty="0"/>
              <a:t> file</a:t>
            </a:r>
          </a:p>
          <a:p>
            <a:pPr lvl="1"/>
            <a:r>
              <a:rPr lang="en-GB" dirty="0"/>
              <a:t>File &gt; Save As &gt; Tiff…</a:t>
            </a:r>
          </a:p>
          <a:p>
            <a:pPr lvl="1"/>
            <a:endParaRPr lang="en-GB" dirty="0"/>
          </a:p>
          <a:p>
            <a:r>
              <a:rPr lang="en-GB" dirty="0"/>
              <a:t>Save image sequence</a:t>
            </a:r>
          </a:p>
          <a:p>
            <a:pPr lvl="1"/>
            <a:r>
              <a:rPr lang="en-GB" dirty="0"/>
              <a:t>File &gt; Save As &gt; Image Sequence…</a:t>
            </a:r>
          </a:p>
          <a:p>
            <a:pPr lvl="1"/>
            <a:r>
              <a:rPr lang="en-GB" dirty="0"/>
              <a:t>Each slice saved as a separate .</a:t>
            </a:r>
            <a:r>
              <a:rPr lang="en-GB" dirty="0" err="1"/>
              <a:t>tif</a:t>
            </a:r>
            <a:r>
              <a:rPr lang="en-GB" dirty="0"/>
              <a:t> file</a:t>
            </a:r>
          </a:p>
          <a:p>
            <a:pPr lvl="1"/>
            <a:r>
              <a:rPr lang="en-GB" dirty="0"/>
              <a:t>Filenames end with “0001.tif”, “0002.tif”, etc.</a:t>
            </a:r>
          </a:p>
          <a:p>
            <a:pPr lvl="1"/>
            <a:r>
              <a:rPr lang="en-GB" dirty="0"/>
              <a:t>Number of zeroes dictated by “Digits” option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199" y="1566064"/>
            <a:ext cx="3527581" cy="41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2972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Move through frames using sliders</a:t>
            </a:r>
          </a:p>
          <a:p>
            <a:pPr lvl="1"/>
            <a:r>
              <a:rPr lang="en-GB" dirty="0"/>
              <a:t>Channel (C) </a:t>
            </a:r>
          </a:p>
          <a:p>
            <a:pPr lvl="2"/>
            <a:r>
              <a:rPr lang="en-GB" dirty="0"/>
              <a:t>Blue, red, etc.</a:t>
            </a:r>
          </a:p>
          <a:p>
            <a:pPr lvl="1"/>
            <a:r>
              <a:rPr lang="en-GB" dirty="0"/>
              <a:t>Z-slice (Z)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Time ()</a:t>
            </a:r>
          </a:p>
          <a:p>
            <a:pPr lvl="2"/>
            <a:r>
              <a:rPr lang="en-GB" dirty="0">
                <a:sym typeface="Wingdings 3" panose="05040102010807070707" pitchFamily="18" charset="2"/>
              </a:rPr>
              <a:t>Click  to play video</a:t>
            </a:r>
          </a:p>
          <a:p>
            <a:endParaRPr lang="en-GB" sz="1800" dirty="0">
              <a:sym typeface="Wingdings 3" panose="05040102010807070707" pitchFamily="18" charset="2"/>
            </a:endParaRPr>
          </a:p>
          <a:p>
            <a:r>
              <a:rPr lang="en-GB" dirty="0">
                <a:sym typeface="Wingdings 3" panose="05040102010807070707" pitchFamily="18" charset="2"/>
              </a:rPr>
              <a:t>Change video speed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Image &gt; Stacks &gt; Animation &gt; Animation options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5661" y="4862974"/>
            <a:ext cx="1474676" cy="1263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5359" y="6300262"/>
            <a:ext cx="6231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Thanks to Joe </a:t>
            </a:r>
            <a:r>
              <a:rPr lang="en-GB" sz="1600" dirty="0" err="1"/>
              <a:t>Wrennall</a:t>
            </a:r>
            <a:r>
              <a:rPr lang="en-GB" sz="1600" dirty="0"/>
              <a:t> for confocal images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66C004-18D8-47F7-93B5-7750B5218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117" y="1185627"/>
            <a:ext cx="3243600" cy="368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1750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Loading an image with BioFormats</a:t>
            </a:r>
          </a:p>
          <a:p>
            <a:pPr lvl="1"/>
            <a:r>
              <a:rPr lang="en-GB" dirty="0"/>
              <a:t>Selecting channels and slices with sliders</a:t>
            </a:r>
          </a:p>
          <a:p>
            <a:pPr lvl="1"/>
            <a:endParaRPr lang="en-GB" dirty="0"/>
          </a:p>
          <a:p>
            <a:r>
              <a:rPr lang="en-GB" dirty="0"/>
              <a:t>Notes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Download “</a:t>
            </a:r>
            <a:r>
              <a:rPr lang="en-GB" dirty="0" err="1">
                <a:solidFill>
                  <a:srgbClr val="C00000"/>
                </a:solidFill>
              </a:rPr>
              <a:t>ExampleData.lif</a:t>
            </a:r>
            <a:r>
              <a:rPr lang="en-GB" dirty="0">
                <a:solidFill>
                  <a:srgbClr val="C00000"/>
                </a:solidFill>
              </a:rPr>
              <a:t>” from </a:t>
            </a:r>
            <a:r>
              <a:rPr lang="en-GB" dirty="0"/>
              <a:t>https://goo.gl/YrBvRU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96866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6B350-5BB2-4402-B56E-41E238E98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49" y="1680380"/>
            <a:ext cx="3481302" cy="395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743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Zooming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Select 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Left click to zoom in, right click to zoom out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Can also zoom with up/down keys on keyboard</a:t>
            </a:r>
          </a:p>
          <a:p>
            <a:pPr lvl="1"/>
            <a:endParaRPr lang="en-GB" sz="1800" dirty="0">
              <a:sym typeface="Wingdings 3" panose="05040102010807070707" pitchFamily="18" charset="2"/>
            </a:endParaRPr>
          </a:p>
          <a:p>
            <a:r>
              <a:rPr lang="en-GB" dirty="0">
                <a:sym typeface="Wingdings 3" panose="05040102010807070707" pitchFamily="18" charset="2"/>
              </a:rPr>
              <a:t>Dragging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Select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Click and hold to drag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Position in image shown in top-left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7146" y="1196754"/>
            <a:ext cx="3543794" cy="857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458" y="1909502"/>
            <a:ext cx="266808" cy="257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458" y="4348110"/>
            <a:ext cx="266808" cy="25727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9670651" y="1768269"/>
            <a:ext cx="397274" cy="398512"/>
          </a:xfrm>
          <a:prstGeom prst="straightConnector1">
            <a:avLst/>
          </a:prstGeom>
          <a:ln w="1905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41546" y="2100106"/>
            <a:ext cx="21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Zoom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10332" y="2100106"/>
            <a:ext cx="81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Drag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0291366" y="1768269"/>
            <a:ext cx="397274" cy="398512"/>
          </a:xfrm>
          <a:prstGeom prst="straightConnector1">
            <a:avLst/>
          </a:prstGeom>
          <a:ln w="1905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759DC16-E7BC-49B3-BA84-F2B9B4B6F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054" y="2434615"/>
            <a:ext cx="3276000" cy="36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5564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89" y="2409490"/>
            <a:ext cx="2448000" cy="24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2" y="2197498"/>
            <a:ext cx="2441628" cy="24416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7" t="7113" r="3060" b="4080"/>
          <a:stretch/>
        </p:blipFill>
        <p:spPr>
          <a:xfrm>
            <a:off x="3317405" y="1832279"/>
            <a:ext cx="3096000" cy="3165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65833" t="21750" r="12813" b="16768"/>
          <a:stretch/>
        </p:blipFill>
        <p:spPr>
          <a:xfrm>
            <a:off x="9585346" y="2419566"/>
            <a:ext cx="2664000" cy="2157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413" y="5152247"/>
            <a:ext cx="2102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Raw data + pre-processing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54671" y="5142720"/>
            <a:ext cx="4255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Image processing + segmentation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71271" y="5142720"/>
            <a:ext cx="1941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Object identification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90378" y="5336693"/>
            <a:ext cx="2160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Quantification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612535" y="317281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439802" y="317281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8908789" y="320585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2612535" y="5331693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439802" y="5304419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8908789" y="532521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3909714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Pixel coordinates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Move the cursor over the image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Coordinates and intensity displayed in main ImageJ/FIJI window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If distance per pixel known, position shown in that scale, otherwise shown in pixel units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Calibration automatically loaded if available</a:t>
            </a:r>
          </a:p>
          <a:p>
            <a:pPr lvl="1"/>
            <a:endParaRPr lang="en-GB" sz="1800" dirty="0">
              <a:sym typeface="Wingdings 3" panose="05040102010807070707" pitchFamily="18" charset="2"/>
            </a:endParaRPr>
          </a:p>
          <a:p>
            <a:r>
              <a:rPr lang="en-GB" dirty="0">
                <a:sym typeface="Wingdings 3" panose="05040102010807070707" pitchFamily="18" charset="2"/>
              </a:rPr>
              <a:t>Manually setting distance per pixel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Analyze &gt; Set Scale…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9724"/>
          <a:stretch/>
        </p:blipFill>
        <p:spPr>
          <a:xfrm>
            <a:off x="8427146" y="2275378"/>
            <a:ext cx="3543794" cy="83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C9C6FB-F459-4F00-88A8-11A5F19B5D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250" t="29245" r="25000"/>
          <a:stretch/>
        </p:blipFill>
        <p:spPr>
          <a:xfrm>
            <a:off x="9023697" y="3114675"/>
            <a:ext cx="2350691" cy="261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0472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Brightness and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Adjust how intensity is displayed</a:t>
            </a:r>
          </a:p>
          <a:p>
            <a:pPr lvl="1"/>
            <a:r>
              <a:rPr lang="en-GB" dirty="0"/>
              <a:t>Image &gt; Adjust &gt; Brightness/Contrast…</a:t>
            </a:r>
          </a:p>
          <a:p>
            <a:pPr lvl="1"/>
            <a:r>
              <a:rPr lang="en-GB" dirty="0"/>
              <a:t>By default 0 intensity is displayed as black and 255 (8-bit) as white</a:t>
            </a:r>
          </a:p>
          <a:p>
            <a:pPr lvl="1"/>
            <a:r>
              <a:rPr lang="en-GB" dirty="0"/>
              <a:t>Use min and max sliders to change display range</a:t>
            </a:r>
          </a:p>
          <a:p>
            <a:pPr lvl="1"/>
            <a:r>
              <a:rPr lang="en-GB" dirty="0"/>
              <a:t>Image intensity values are unchanged</a:t>
            </a:r>
          </a:p>
          <a:p>
            <a:pPr lvl="1"/>
            <a:endParaRPr lang="en-GB" sz="1800" dirty="0"/>
          </a:p>
          <a:p>
            <a:r>
              <a:rPr lang="en-GB" dirty="0"/>
              <a:t>Alter intensity values (optional)</a:t>
            </a:r>
          </a:p>
          <a:p>
            <a:pPr lvl="1"/>
            <a:r>
              <a:rPr lang="en-GB" dirty="0"/>
              <a:t>Clicking “Apply” rescales intensity values to 0-255</a:t>
            </a:r>
          </a:p>
          <a:p>
            <a:pPr lvl="1"/>
            <a:r>
              <a:rPr lang="en-GB" dirty="0"/>
              <a:t>Treat this function with care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694" y="1512319"/>
            <a:ext cx="1166023" cy="2149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5104" y="3819524"/>
            <a:ext cx="2798758" cy="2184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5104" y="3819524"/>
            <a:ext cx="2798758" cy="21846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1496" y="1554627"/>
            <a:ext cx="2064525" cy="2064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1496" y="1554627"/>
            <a:ext cx="2064525" cy="206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74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Lookup table (LUT)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408340" cy="4929411"/>
          </a:xfrm>
        </p:spPr>
        <p:txBody>
          <a:bodyPr/>
          <a:lstStyle/>
          <a:p>
            <a:r>
              <a:rPr lang="en-GB" dirty="0"/>
              <a:t>Microscope images generally greyscale</a:t>
            </a:r>
          </a:p>
          <a:p>
            <a:pPr lvl="1"/>
            <a:r>
              <a:rPr lang="en-GB" dirty="0"/>
              <a:t>No colour information</a:t>
            </a:r>
          </a:p>
          <a:p>
            <a:pPr lvl="1"/>
            <a:r>
              <a:rPr lang="en-GB" dirty="0"/>
              <a:t>Colour determined by LUT</a:t>
            </a:r>
          </a:p>
          <a:p>
            <a:pPr lvl="1"/>
            <a:r>
              <a:rPr lang="en-GB" dirty="0"/>
              <a:t>Image data not altered by LUT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982" y="1168179"/>
            <a:ext cx="2447619" cy="2447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982" y="3661459"/>
            <a:ext cx="2447619" cy="24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226" y="1168179"/>
            <a:ext cx="2447619" cy="24476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226" y="3661459"/>
            <a:ext cx="2447619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2272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Adjusting appearance of image with Brightness/Contrast</a:t>
            </a:r>
          </a:p>
          <a:p>
            <a:pPr lvl="1"/>
            <a:r>
              <a:rPr lang="en-GB" dirty="0"/>
              <a:t>Changing lookup table (LUTs)</a:t>
            </a:r>
          </a:p>
          <a:p>
            <a:pPr lvl="1"/>
            <a:r>
              <a:rPr lang="en-GB" dirty="0"/>
              <a:t>Using zoom and pan tools</a:t>
            </a:r>
          </a:p>
        </p:txBody>
      </p:sp>
    </p:spTree>
    <p:extLst>
      <p:ext uri="{BB962C8B-B14F-4D97-AF65-F5344CB8AC3E}">
        <p14:creationId xmlns:p14="http://schemas.microsoft.com/office/powerpoint/2010/main" val="428034108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4BD28-6805-4D1C-AC90-5D8C91562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01" y="1686477"/>
            <a:ext cx="3487398" cy="39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523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256191" cy="4929411"/>
          </a:xfrm>
        </p:spPr>
        <p:txBody>
          <a:bodyPr/>
          <a:lstStyle/>
          <a:p>
            <a:r>
              <a:rPr lang="en-GB" dirty="0"/>
              <a:t>Split channels</a:t>
            </a:r>
          </a:p>
          <a:p>
            <a:pPr lvl="1"/>
            <a:r>
              <a:rPr lang="en-GB" dirty="0"/>
              <a:t>Image &gt; </a:t>
            </a:r>
            <a:r>
              <a:rPr lang="en-GB" dirty="0" err="1"/>
              <a:t>Color</a:t>
            </a:r>
            <a:r>
              <a:rPr lang="en-GB" dirty="0"/>
              <a:t> &gt; Split channels</a:t>
            </a:r>
          </a:p>
          <a:p>
            <a:pPr lvl="1"/>
            <a:endParaRPr lang="en-GB" sz="1800" dirty="0"/>
          </a:p>
          <a:p>
            <a:r>
              <a:rPr lang="en-GB" dirty="0"/>
              <a:t>Merge channels</a:t>
            </a:r>
          </a:p>
          <a:p>
            <a:pPr lvl="1"/>
            <a:r>
              <a:rPr lang="en-GB" dirty="0"/>
              <a:t>Image &gt; </a:t>
            </a:r>
            <a:r>
              <a:rPr lang="en-GB" dirty="0" err="1"/>
              <a:t>Color</a:t>
            </a:r>
            <a:r>
              <a:rPr lang="en-GB" dirty="0"/>
              <a:t> &gt; Merge channels…</a:t>
            </a:r>
          </a:p>
          <a:p>
            <a:pPr lvl="1"/>
            <a:endParaRPr lang="en-GB" sz="1800" dirty="0"/>
          </a:p>
          <a:p>
            <a:r>
              <a:rPr lang="en-GB" dirty="0"/>
              <a:t>Duplicate stack</a:t>
            </a:r>
          </a:p>
          <a:p>
            <a:pPr lvl="1"/>
            <a:r>
              <a:rPr lang="en-GB" dirty="0"/>
              <a:t>Image &gt; Duplicate</a:t>
            </a:r>
          </a:p>
          <a:p>
            <a:pPr lvl="1"/>
            <a:r>
              <a:rPr lang="en-GB" dirty="0"/>
              <a:t>Can duplicate individual slices or whole stack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2879" y="1196754"/>
            <a:ext cx="2705478" cy="3155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4693" y="4351874"/>
            <a:ext cx="2141519" cy="172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2586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256191" cy="4929411"/>
          </a:xfrm>
        </p:spPr>
        <p:txBody>
          <a:bodyPr/>
          <a:lstStyle/>
          <a:p>
            <a:r>
              <a:rPr lang="en-GB" dirty="0"/>
              <a:t>Rename stack</a:t>
            </a:r>
          </a:p>
          <a:p>
            <a:pPr lvl="1"/>
            <a:r>
              <a:rPr lang="en-GB" dirty="0"/>
              <a:t>Image &gt; Rename</a:t>
            </a:r>
          </a:p>
          <a:p>
            <a:pPr lvl="1"/>
            <a:endParaRPr lang="en-GB" dirty="0"/>
          </a:p>
          <a:p>
            <a:r>
              <a:rPr lang="en-GB" dirty="0"/>
              <a:t>Extract single slices from stack</a:t>
            </a:r>
          </a:p>
          <a:p>
            <a:pPr lvl="1"/>
            <a:r>
              <a:rPr lang="en-GB" dirty="0"/>
              <a:t>Image &gt; Stacks &gt; Tools &gt; Make </a:t>
            </a:r>
            <a:r>
              <a:rPr lang="en-GB" dirty="0" err="1"/>
              <a:t>Substack</a:t>
            </a:r>
            <a:r>
              <a:rPr lang="en-GB" dirty="0"/>
              <a:t>…</a:t>
            </a:r>
          </a:p>
          <a:p>
            <a:pPr lvl="1"/>
            <a:r>
              <a:rPr lang="en-GB" dirty="0"/>
              <a:t>Enter single channel/slice numbers or ranges</a:t>
            </a:r>
          </a:p>
          <a:p>
            <a:pPr lvl="1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495" y="3429000"/>
            <a:ext cx="3360889" cy="1867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8168" y="2119511"/>
            <a:ext cx="2583541" cy="119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4502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179740" cy="4929411"/>
          </a:xfrm>
        </p:spPr>
        <p:txBody>
          <a:bodyPr/>
          <a:lstStyle/>
          <a:p>
            <a:r>
              <a:rPr lang="en-GB" dirty="0"/>
              <a:t>Project stack to single plane</a:t>
            </a:r>
          </a:p>
          <a:p>
            <a:pPr lvl="1"/>
            <a:r>
              <a:rPr lang="en-GB" dirty="0"/>
              <a:t>Image &gt; Stacks &gt; Z Project…</a:t>
            </a:r>
          </a:p>
          <a:p>
            <a:pPr lvl="1"/>
            <a:r>
              <a:rPr lang="en-GB" dirty="0"/>
              <a:t>Max Intensity: Highlights signal</a:t>
            </a:r>
          </a:p>
          <a:p>
            <a:pPr lvl="1"/>
            <a:r>
              <a:rPr lang="en-GB" dirty="0"/>
              <a:t>Min intensity: Good for identifying constant background</a:t>
            </a:r>
          </a:p>
          <a:p>
            <a:pPr lvl="1"/>
            <a:r>
              <a:rPr lang="en-GB" dirty="0"/>
              <a:t>Also available: mean, median, sum and standard deviation</a:t>
            </a:r>
          </a:p>
          <a:p>
            <a:pPr lvl="1"/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601" y="1167798"/>
            <a:ext cx="2448000" cy="24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601" y="3661078"/>
            <a:ext cx="2448000" cy="244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1168179"/>
            <a:ext cx="2448000" cy="24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3661078"/>
            <a:ext cx="2448000" cy="244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24601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Max intensity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19845" y="1167798"/>
            <a:ext cx="197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Min intensity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24601" y="3647563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Mean intensity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96223" y="3647563"/>
            <a:ext cx="24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Intensity standard dev.</a:t>
            </a:r>
          </a:p>
        </p:txBody>
      </p:sp>
    </p:spTree>
    <p:extLst>
      <p:ext uri="{BB962C8B-B14F-4D97-AF65-F5344CB8AC3E}">
        <p14:creationId xmlns:p14="http://schemas.microsoft.com/office/powerpoint/2010/main" val="220757279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Split two channels of input image</a:t>
            </a:r>
          </a:p>
          <a:p>
            <a:pPr lvl="2"/>
            <a:r>
              <a:rPr lang="en-GB" dirty="0"/>
              <a:t>Discard the cell image (channel 2)</a:t>
            </a:r>
          </a:p>
          <a:p>
            <a:pPr lvl="1"/>
            <a:r>
              <a:rPr lang="en-GB" dirty="0"/>
              <a:t>Compare approaches for extracting “good example images of nuclei”</a:t>
            </a:r>
          </a:p>
          <a:p>
            <a:pPr lvl="2"/>
            <a:r>
              <a:rPr lang="en-GB" dirty="0"/>
              <a:t>One image from a Z-projection</a:t>
            </a:r>
          </a:p>
          <a:p>
            <a:pPr lvl="2"/>
            <a:r>
              <a:rPr lang="en-GB" dirty="0"/>
              <a:t>One image from a single Z-slice</a:t>
            </a:r>
          </a:p>
        </p:txBody>
      </p:sp>
    </p:spTree>
    <p:extLst>
      <p:ext uri="{BB962C8B-B14F-4D97-AF65-F5344CB8AC3E}">
        <p14:creationId xmlns:p14="http://schemas.microsoft.com/office/powerpoint/2010/main" val="375106492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83ABBE-AFA1-4F37-84AE-A6716B081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67" y="1664077"/>
            <a:ext cx="3505689" cy="3688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7C64DF-42ED-4C2D-AEDC-5D2834C18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44" y="1686477"/>
            <a:ext cx="3487398" cy="36764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2641993" y="55245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Substack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7CA0CC-3FF6-4B78-BA3F-B2CC6465AB39}"/>
              </a:ext>
            </a:extLst>
          </p:cNvPr>
          <p:cNvSpPr txBox="1"/>
          <p:nvPr/>
        </p:nvSpPr>
        <p:spPr>
          <a:xfrm>
            <a:off x="6764896" y="5524500"/>
            <a:ext cx="292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Max. intensity Z-projection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292F65-7404-4E96-9B85-51F58096807B}"/>
              </a:ext>
            </a:extLst>
          </p:cNvPr>
          <p:cNvSpPr/>
          <p:nvPr/>
        </p:nvSpPr>
        <p:spPr>
          <a:xfrm>
            <a:off x="1799922" y="1264115"/>
            <a:ext cx="4235116" cy="47260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927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idealaunch.com/blog/wp-content/uploads/2011/12/man-looking-through-binocula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12" y="1397310"/>
            <a:ext cx="2736000" cy="179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/>
          <p:cNvSpPr txBox="1">
            <a:spLocks/>
          </p:cNvSpPr>
          <p:nvPr/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GB" dirty="0">
                <a:sym typeface="Helvetica"/>
              </a:rPr>
              <a:t>Experimental Steps</a:t>
            </a:r>
          </a:p>
        </p:txBody>
      </p:sp>
      <p:pic>
        <p:nvPicPr>
          <p:cNvPr id="23" name="Picture 2" descr="http://www.microscope-detective.com/image-files/microscope-use-and-safet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410" y="2191085"/>
            <a:ext cx="2052000" cy="18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www.microscope-detective.com/image-files/microscope-slid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85" y="2576090"/>
            <a:ext cx="1656000" cy="24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davesitzler.com/healthywealthyandwise/images/53634/how-to-win-in-the-online-marketing-jungl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6"/>
          <a:stretch/>
        </p:blipFill>
        <p:spPr bwMode="auto">
          <a:xfrm>
            <a:off x="9685555" y="2258240"/>
            <a:ext cx="2189714" cy="181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ruit ninj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81" y="331492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625930" y="4112926"/>
            <a:ext cx="2248960" cy="990602"/>
            <a:chOff x="2707362" y="2594398"/>
            <a:chExt cx="2248960" cy="990602"/>
          </a:xfrm>
        </p:grpSpPr>
        <p:sp>
          <p:nvSpPr>
            <p:cNvPr id="72" name="Shape 72"/>
            <p:cNvSpPr/>
            <p:nvPr/>
          </p:nvSpPr>
          <p:spPr>
            <a:xfrm>
              <a:off x="2707362" y="2594398"/>
              <a:ext cx="2248960" cy="990602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3260083" y="2913280"/>
              <a:ext cx="1635409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Acquisition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337357" y="2298265"/>
            <a:ext cx="2248960" cy="990602"/>
            <a:chOff x="6982752" y="4761033"/>
            <a:chExt cx="2248960" cy="990602"/>
          </a:xfrm>
        </p:grpSpPr>
        <p:sp>
          <p:nvSpPr>
            <p:cNvPr id="76" name="Shape 76"/>
            <p:cNvSpPr/>
            <p:nvPr/>
          </p:nvSpPr>
          <p:spPr>
            <a:xfrm>
              <a:off x="6982752" y="4761033"/>
              <a:ext cx="2248960" cy="99060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7015669" y="5065293"/>
              <a:ext cx="2183126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 algn="ctr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Segmentation</a:t>
              </a:r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9642150" y="1289445"/>
            <a:ext cx="2248962" cy="990603"/>
            <a:chOff x="94192" y="0"/>
            <a:chExt cx="2248961" cy="990601"/>
          </a:xfrm>
        </p:grpSpPr>
        <p:sp>
          <p:nvSpPr>
            <p:cNvPr id="78" name="Shape 78"/>
            <p:cNvSpPr/>
            <p:nvPr/>
          </p:nvSpPr>
          <p:spPr>
            <a:xfrm>
              <a:off x="94192" y="0"/>
              <a:ext cx="2248961" cy="990601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196031" y="304258"/>
              <a:ext cx="2136260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Quantification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78252" y="5069888"/>
            <a:ext cx="2291844" cy="990601"/>
            <a:chOff x="583858" y="1511081"/>
            <a:chExt cx="2291844" cy="990601"/>
          </a:xfrm>
        </p:grpSpPr>
        <p:sp>
          <p:nvSpPr>
            <p:cNvPr id="81" name="Shape 81"/>
            <p:cNvSpPr/>
            <p:nvPr/>
          </p:nvSpPr>
          <p:spPr>
            <a:xfrm>
              <a:off x="583858" y="1511081"/>
              <a:ext cx="2248960" cy="990601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1001608" y="1815881"/>
              <a:ext cx="1874094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Sample prep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30724" y="3219277"/>
            <a:ext cx="2350799" cy="990602"/>
            <a:chOff x="4802003" y="3677715"/>
            <a:chExt cx="2350799" cy="990602"/>
          </a:xfrm>
        </p:grpSpPr>
        <p:sp>
          <p:nvSpPr>
            <p:cNvPr id="74" name="Shape 74"/>
            <p:cNvSpPr/>
            <p:nvPr/>
          </p:nvSpPr>
          <p:spPr>
            <a:xfrm>
              <a:off x="4802003" y="3677715"/>
              <a:ext cx="2248960" cy="99060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5316910" y="3996597"/>
              <a:ext cx="1835892" cy="4470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 err="1">
                  <a:solidFill>
                    <a:sysClr val="windowText" lastClr="000000"/>
                  </a:solidFill>
                </a:rPr>
                <a:t>Visualisation</a:t>
              </a:r>
              <a:endParaRPr kern="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0156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050" y="2252874"/>
            <a:ext cx="3887882" cy="30874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050" y="2252874"/>
            <a:ext cx="3887882" cy="30874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203412" cy="4929411"/>
          </a:xfrm>
        </p:spPr>
        <p:txBody>
          <a:bodyPr/>
          <a:lstStyle/>
          <a:p>
            <a:r>
              <a:rPr lang="en-GB" dirty="0"/>
              <a:t>Rolling ball</a:t>
            </a:r>
          </a:p>
          <a:p>
            <a:pPr lvl="1"/>
            <a:r>
              <a:rPr lang="en-GB" dirty="0"/>
              <a:t>Passes a ball underneath the image</a:t>
            </a:r>
          </a:p>
          <a:p>
            <a:pPr lvl="1"/>
            <a:r>
              <a:rPr lang="en-GB" dirty="0"/>
              <a:t>The ball traces out features larger than its own diameter (i.e. the background)</a:t>
            </a:r>
          </a:p>
          <a:p>
            <a:pPr lvl="1"/>
            <a:r>
              <a:rPr lang="en-GB" dirty="0"/>
              <a:t>Repeat from opposite side to remove effect of ball radius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050" y="2252874"/>
            <a:ext cx="3887882" cy="3087436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8334375" y="4533900"/>
            <a:ext cx="361950" cy="3619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8334375" y="4352925"/>
            <a:ext cx="361950" cy="361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717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0.00023 L 2.5E-6 1.11022E-16 C 0.00403 0.00069 0.00338 0.00093 0.0082 -0.00023 C 0.00937 -0.00046 0.00911 -0.00116 0.01054 -0.00231 C 0.01067 -0.00255 0.01133 -0.00278 0.01146 -0.00301 C 0.01224 -0.00394 0.01302 -0.00486 0.0138 -0.00579 C 0.01432 -0.00625 0.01458 -0.00671 0.0151 -0.00718 C 0.01536 -0.00741 0.01588 -0.00741 0.01627 -0.00787 C 0.01719 -0.00856 0.01784 -0.00972 0.01862 -0.01065 C 0.01901 -0.01111 0.0194 -0.01157 0.01979 -0.01204 C 0.02018 -0.01227 0.02057 -0.0125 0.02096 -0.01273 C 0.02148 -0.01319 0.02174 -0.01366 0.02226 -0.01412 C 0.02278 -0.01458 0.02461 -0.01551 0.02461 -0.01528 C 0.02474 -0.01597 0.02526 -0.01644 0.02552 -0.0169 C 0.02604 -0.01713 0.02643 -0.01713 0.02695 -0.01759 C 0.0276 -0.01875 0.02916 -0.02176 0.02916 -0.02153 C 0.03008 -0.02685 0.02864 -0.0206 0.03073 -0.02523 C 0.03086 -0.02569 0.03086 -0.02662 0.03112 -0.02731 C 0.03203 -0.03009 0.0319 -0.0287 0.03307 -0.03148 C 0.0345 -0.03472 0.03411 -0.03542 0.0358 -0.03704 C 0.03607 -0.03727 0.03659 -0.0375 0.03711 -0.03773 C 0.04023 -0.04144 0.03633 -0.03657 0.0388 -0.0412 C 0.03932 -0.04167 0.03958 -0.04213 0.04023 -0.04259 C 0.04036 -0.04329 0.04049 -0.04398 0.04101 -0.04468 C 0.04114 -0.04514 0.04166 -0.04537 0.04192 -0.04606 C 0.04232 -0.04653 0.04192 -0.04745 0.04219 -0.04815 C 0.04245 -0.04884 0.04323 -0.04931 0.04349 -0.05023 C 0.04388 -0.05069 0.04414 -0.05139 0.0444 -0.05231 C 0.04466 -0.05301 0.04479 -0.05417 0.04518 -0.05509 C 0.0457 -0.05625 0.04674 -0.05625 0.04752 -0.05671 C 0.0483 -0.05671 0.04896 -0.05671 0.04961 -0.05625 C 0.05052 -0.05532 0.05 -0.0537 0.05065 -0.05231 C 0.05104 -0.05139 0.0513 -0.05093 0.05195 -0.05023 C 0.0526 -0.0463 0.05182 -0.04977 0.05286 -0.04606 C 0.05377 -0.04329 0.05416 -0.0412 0.05521 -0.03912 L 0.05768 -0.03495 C 0.05872 -0.02963 0.05729 -0.03588 0.05924 -0.03148 C 0.06041 -0.02847 0.05859 -0.02986 0.06041 -0.02731 C 0.0608 -0.02685 0.0612 -0.02685 0.06159 -0.02662 C 0.06406 -0.01968 0.06015 -0.03032 0.06367 -0.02176 C 0.06406 -0.02037 0.06523 -0.01759 0.06523 -0.01736 C 0.06523 -0.0169 0.06536 -0.01597 0.06536 -0.01551 C 0.06614 -0.01273 0.06627 -0.01366 0.06758 -0.01134 C 0.06771 -0.01065 0.0681 -0.00995 0.06836 -0.00926 C 0.06836 -0.00856 0.06836 -0.00764 0.06849 -0.00718 C 0.06914 -0.00602 0.07031 -0.00417 0.07083 -0.0037 C 0.07135 -0.00324 0.07187 -0.00324 0.07213 -0.00301 C 0.07265 -0.00255 0.07291 -0.00208 0.0733 -0.00162 L 0.08971 -0.00231 C 0.0914 -0.00255 0.09179 -0.00556 0.09336 -0.00648 C 0.09427 -0.00694 0.09505 -0.00741 0.09583 -0.00856 C 0.09648 -0.00903 0.09661 -0.00995 0.09713 -0.01065 C 0.09857 -0.01273 0.09817 -0.01111 0.09948 -0.01412 C 0.09948 -0.01389 0.10143 -0.01921 0.10182 -0.02037 C 0.10221 -0.02106 0.10234 -0.02176 0.1026 -0.02245 L 0.10508 -0.02662 C 0.10534 -0.02731 0.1056 -0.02801 0.10612 -0.0287 C 0.10651 -0.02917 0.1069 -0.02963 0.10742 -0.03009 C 0.1082 -0.03218 0.10898 -0.03426 0.10976 -0.03634 C 0.10989 -0.03704 0.11002 -0.03773 0.11054 -0.03843 C 0.1112 -0.03981 0.11185 -0.04051 0.11224 -0.04259 C 0.11406 -0.04815 0.1112 -0.04074 0.11354 -0.04676 C 0.11419 -0.04653 0.11497 -0.04653 0.11549 -0.04606 C 0.11627 -0.04537 0.11705 -0.04306 0.11745 -0.0419 C 0.11745 -0.0412 0.11771 -0.04028 0.11784 -0.03981 C 0.12135 -0.03171 0.11888 -0.03796 0.12148 -0.03426 C 0.12226 -0.03287 0.12278 -0.03102 0.12383 -0.03009 C 0.12695 -0.02593 0.12291 -0.03079 0.12604 -0.02801 C 0.12903 -0.02523 0.12539 -0.02755 0.12838 -0.02593 C 0.12877 -0.02546 0.12903 -0.02477 0.12955 -0.02454 C 0.13034 -0.02407 0.13125 -0.02407 0.1319 -0.02384 C 0.13242 -0.02361 0.13268 -0.02338 0.1332 -0.02315 C 0.13437 -0.02338 0.13594 -0.02338 0.13724 -0.02384 C 0.13737 -0.02384 0.14023 -0.02546 0.14088 -0.02593 C 0.14375 -0.02755 0.1401 -0.02546 0.14362 -0.02731 C 0.14752 -0.02917 0.14153 -0.02639 0.14648 -0.0287 C 0.14922 -0.03194 0.1457 -0.02755 0.14883 -0.03218 C 0.14896 -0.03264 0.14961 -0.03287 0.14974 -0.03356 C 0.15065 -0.03472 0.15208 -0.03773 0.15208 -0.0375 C 0.15247 -0.03843 0.15247 -0.03912 0.1526 -0.03981 C 0.15364 -0.04352 0.15403 -0.04352 0.15534 -0.04606 C 0.15573 -0.04815 0.1556 -0.04838 0.15651 -0.05023 C 0.1569 -0.05093 0.15729 -0.05139 0.15768 -0.05231 C 0.15794 -0.05301 0.15794 -0.0544 0.15846 -0.05509 C 0.15885 -0.05556 0.1595 -0.05532 0.16002 -0.05579 C 0.16054 -0.05579 0.1608 -0.05625 0.16133 -0.05625 C 0.16224 -0.05625 0.1638 -0.05694 0.16458 -0.05579 C 0.16549 -0.05417 0.16497 -0.05139 0.16523 -0.04954 C 0.16523 -0.04884 0.16575 -0.04537 0.16601 -0.04468 C 0.16601 -0.04375 0.1664 -0.04306 0.16666 -0.04259 C 0.16692 -0.04213 0.16745 -0.04213 0.16771 -0.0419 C 0.1681 -0.0412 0.16836 -0.04051 0.16862 -0.03981 C 0.16888 -0.03843 0.16888 -0.03681 0.1694 -0.03565 C 0.16966 -0.03495 0.16992 -0.03426 0.17018 -0.03356 C 0.17044 -0.03287 0.17044 -0.03194 0.17057 -0.03148 C 0.17096 -0.03056 0.17135 -0.03009 0.17174 -0.0294 C 0.17252 -0.02546 0.17187 -0.02778 0.17461 -0.02315 C 0.17487 -0.02245 0.17513 -0.02153 0.17552 -0.02106 C 0.1763 -0.02014 0.17708 -0.01921 0.17786 -0.01829 C 0.17851 -0.01782 0.17877 -0.01736 0.17929 -0.0169 C 0.17942 -0.0162 0.17995 -0.01528 0.18021 -0.01481 C 0.18073 -0.01435 0.18125 -0.01435 0.18151 -0.01412 C 0.18203 -0.01366 0.18229 -0.01319 0.18268 -0.01273 C 0.18489 -0.01296 0.18893 -0.01319 0.19114 -0.01412 C 0.19284 -0.01458 0.19583 -0.0162 0.19583 -0.01597 C 0.20195 -0.02315 0.1957 -0.01551 0.19948 -0.02106 C 0.20117 -0.02338 0.2 -0.02153 0.20195 -0.02315 C 0.20495 -0.02569 0.2013 -0.02338 0.20429 -0.02523 C 0.20521 -0.02639 0.2056 -0.02662 0.20664 -0.0287 C 0.20755 -0.03102 0.20716 -0.03102 0.20833 -0.03356 C 0.20885 -0.03403 0.20937 -0.03426 0.20963 -0.03495 C 0.21015 -0.03542 0.21028 -0.03634 0.2108 -0.03704 C 0.21276 -0.03981 0.2125 -0.03935 0.21432 -0.04051 C 0.21432 -0.04028 0.21692 -0.03958 0.21758 -0.03912 C 0.21771 -0.03843 0.21797 -0.03773 0.21836 -0.03704 C 0.21836 -0.03634 0.21849 -0.03565 0.21849 -0.03495 C 0.21901 -0.0331 0.21901 -0.03125 0.21992 -0.03009 C 0.22018 -0.0294 0.22083 -0.02917 0.22135 -0.0287 C 0.22161 -0.02685 0.22187 -0.02569 0.22239 -0.02454 C 0.22291 -0.02384 0.22317 -0.02338 0.2237 -0.02315 C 0.22409 -0.02269 0.22448 -0.02269 0.22487 -0.02245 C 0.22526 -0.02199 0.22565 -0.0213 0.22604 -0.02106 C 0.22669 -0.02037 0.2276 -0.02037 0.22851 -0.01968 C 0.23008 -0.01759 0.22903 -0.01829 0.23099 -0.01759 C 0.23164 -0.01713 0.23177 -0.01644 0.23242 -0.0162 C 0.23424 -0.01435 0.23984 -0.01481 0.2401 -0.01481 C 0.2401 -0.01412 0.24036 -0.01319 0.24049 -0.01273 C 0.24075 -0.01204 0.2414 -0.01181 0.24166 -0.01134 C 0.24297 -0.00926 0.2431 -0.00764 0.24505 -0.00648 C 0.24635 -0.00579 0.24752 -0.00509 0.24883 -0.0044 C 0.24909 -0.00417 0.24948 -0.00394 0.24974 -0.0037 C 0.25299 -0.00394 0.25599 -0.00394 0.25898 -0.0044 C 0.25924 -0.0044 0.25963 -0.00509 0.25989 -0.00509 C 0.26133 -0.00509 0.26263 -0.00463 0.2638 -0.0044 C 0.26653 -0.00278 0.26458 -0.0037 0.26992 -0.0037 L 0.26992 -0.00347 " pathEditMode="relative" rAng="0" ptsTypes="AAAAAAAAAAAAAAAAAAAAAAAAAAAAAAAAAAAAAAAAAAAAAAAAAAAAAAAAAAAAAAAAAAAAAAAAAAAAAAAAAAAAAAAAAAAAAAAAAAAAAAAAAAAAAAAAAAAAAAAAAAAAAAAAAAAAAAAA">
                                      <p:cBhvr>
                                        <p:cTn id="13" dur="3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300"/>
                            </p:stCondLst>
                            <p:childTnLst>
                              <p:par>
                                <p:cTn id="1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01159 -0.00371 L 0.02097 -0.01482 L 0.02852 -0.03148 L 0.03477 -0.05139 L 0.03972 -0.06482 L 0.04414 -0.06667 L 0.04883 -0.06667 L 0.053 -0.06389 L 0.05586 -0.0551 L 0.07331 -0.00648 L 0.07565 -0.00093 L 0.07956 0 L 0.08399 -0.00139 L 0.08815 -0.0051 L 0.09336 -0.0176 L 0.09675 -0.02315 L 0.10456 -0.03843 L 0.11237 -0.04815 L 0.12019 -0.04306 L 0.12644 -0.03473 L 0.12956 -0.02917 L 0.13555 -0.02917 L 0.13972 -0.02917 L 0.14414 -0.03334 L 0.15144 -0.04815 L 0.15664 -0.05787 L 0.16211 -0.05926 L 0.17149 -0.05278 L 0.17487 -0.03565 L 0.18008 -0.0176 L 0.18503 -0.01065 L 0.19102 -0.0125 L 0.19805 -0.02639 L 0.203 -0.03889 L 0.21159 -0.05232 L 0.2155 -0.05787 L 0.22175 -0.05 L 0.22565 -0.03704 L 0.22956 -0.02778 L 0.23321 -0.02361 L 0.23789 -0.02454 L 0.24336 -0.02084 L 0.24727 -0.01343 L 0.24909 -0.00139 L 0.25612 -0.00371 L 0.25977 -0.00787 L 0.26628 -0.00417 L 0.26993 -0.00371 " pathEditMode="relative" ptsTypes="AAAAAAAAAAAAAAAAAAAAAAAAAAAAAAAAAAAAAAAAAAAAAAAAA">
                                      <p:cBhvr>
                                        <p:cTn id="27" dur="3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9" grpId="0" animBg="1"/>
      <p:bldP spid="9" grpId="1" animBg="1"/>
      <p:bldP spid="9" grpId="2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776640" cy="4929411"/>
          </a:xfrm>
        </p:spPr>
        <p:txBody>
          <a:bodyPr/>
          <a:lstStyle/>
          <a:p>
            <a:r>
              <a:rPr lang="en-GB" dirty="0"/>
              <a:t>Rolling ball</a:t>
            </a:r>
          </a:p>
          <a:p>
            <a:pPr lvl="1"/>
            <a:r>
              <a:rPr lang="en-GB" dirty="0"/>
              <a:t>Process &gt; Subtract Background…</a:t>
            </a:r>
          </a:p>
          <a:p>
            <a:pPr lvl="1"/>
            <a:r>
              <a:rPr lang="en-GB" dirty="0"/>
              <a:t>Tick “Create background” to get background image</a:t>
            </a:r>
          </a:p>
          <a:p>
            <a:pPr lvl="1"/>
            <a:r>
              <a:rPr lang="en-GB" dirty="0"/>
              <a:t>“Sliding paraboloid” replaces the ball with a parabola and can give better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1168179"/>
            <a:ext cx="2448000" cy="24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3661078"/>
            <a:ext cx="2448000" cy="24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19845" y="1167798"/>
            <a:ext cx="170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Rolling ball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96223" y="3647563"/>
            <a:ext cx="207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Sliding paraboloid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962" y="2559543"/>
            <a:ext cx="2248809" cy="22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6708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3661078"/>
            <a:ext cx="2448000" cy="24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1168179"/>
            <a:ext cx="2448000" cy="24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601" y="1167798"/>
            <a:ext cx="2448000" cy="24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calculator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427390" cy="4929411"/>
          </a:xfrm>
        </p:spPr>
        <p:txBody>
          <a:bodyPr/>
          <a:lstStyle/>
          <a:p>
            <a:r>
              <a:rPr lang="en-GB" dirty="0"/>
              <a:t>Add/subtract images</a:t>
            </a:r>
          </a:p>
          <a:p>
            <a:pPr lvl="1"/>
            <a:r>
              <a:rPr lang="en-GB" dirty="0"/>
              <a:t>Process &gt; Image Calculator…</a:t>
            </a:r>
          </a:p>
          <a:p>
            <a:pPr lvl="1"/>
            <a:r>
              <a:rPr lang="en-GB" dirty="0"/>
              <a:t>Calculated pixel-by-pixel</a:t>
            </a:r>
          </a:p>
          <a:p>
            <a:pPr lvl="1"/>
            <a:r>
              <a:rPr lang="en-GB" dirty="0"/>
              <a:t>“32-bit (float) result” when negative or non-integer values may occur </a:t>
            </a:r>
          </a:p>
          <a:p>
            <a:pPr lvl="1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9419845" y="1167798"/>
            <a:ext cx="24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Image B (background)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96223" y="3647563"/>
            <a:ext cx="199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Image C (result)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9715" y="3821939"/>
            <a:ext cx="2377772" cy="21262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24601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Image A (signal)</a:t>
            </a:r>
          </a:p>
        </p:txBody>
      </p:sp>
    </p:spTree>
    <p:extLst>
      <p:ext uri="{BB962C8B-B14F-4D97-AF65-F5344CB8AC3E}">
        <p14:creationId xmlns:p14="http://schemas.microsoft.com/office/powerpoint/2010/main" val="161180801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Use two approaches to subtract background</a:t>
            </a:r>
          </a:p>
          <a:p>
            <a:pPr lvl="2"/>
            <a:r>
              <a:rPr lang="en-GB" dirty="0"/>
              <a:t>Rolling ball subtraction</a:t>
            </a:r>
          </a:p>
          <a:p>
            <a:pPr lvl="2"/>
            <a:r>
              <a:rPr lang="en-GB" dirty="0"/>
              <a:t>Minimum intensity projection subtraction</a:t>
            </a:r>
          </a:p>
          <a:p>
            <a:pPr lvl="1"/>
            <a:r>
              <a:rPr lang="en-GB" dirty="0"/>
              <a:t>Apply both subtraction methods to nuclei image from exercise 3</a:t>
            </a:r>
          </a:p>
          <a:p>
            <a:pPr lvl="2"/>
            <a:r>
              <a:rPr lang="en-GB" dirty="0"/>
              <a:t>Duplicate image first, then apply subtraction</a:t>
            </a:r>
          </a:p>
          <a:p>
            <a:pPr lvl="2"/>
            <a:r>
              <a:rPr lang="en-GB" dirty="0"/>
              <a:t>End up with two images for comparison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539091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A63022-0437-49DC-A2B7-48B886378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51" y="1686477"/>
            <a:ext cx="3475205" cy="3688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275298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Rolling ball subtraction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8AEE01-8036-4009-803E-E4E5570DB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711" y="1698024"/>
            <a:ext cx="3456915" cy="36885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7052883" y="5393623"/>
            <a:ext cx="237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Minimum intensity Z-projection subtraction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C5B476-8A3D-474C-BE1B-A473FA96117C}"/>
              </a:ext>
            </a:extLst>
          </p:cNvPr>
          <p:cNvSpPr/>
          <p:nvPr/>
        </p:nvSpPr>
        <p:spPr>
          <a:xfrm>
            <a:off x="1799922" y="1264115"/>
            <a:ext cx="4235116" cy="47260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2083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Selecting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675040" cy="4929411"/>
          </a:xfrm>
        </p:spPr>
        <p:txBody>
          <a:bodyPr/>
          <a:lstStyle/>
          <a:p>
            <a:r>
              <a:rPr lang="en-GB" dirty="0"/>
              <a:t>Hand-drawing tools to select regions</a:t>
            </a:r>
          </a:p>
          <a:p>
            <a:pPr lvl="1"/>
            <a:r>
              <a:rPr lang="en-GB" dirty="0"/>
              <a:t>Right click for more options (red arrow)</a:t>
            </a:r>
          </a:p>
          <a:p>
            <a:pPr lvl="1"/>
            <a:r>
              <a:rPr lang="en-GB" dirty="0"/>
              <a:t>Can drag handles to reshape afterwards</a:t>
            </a:r>
          </a:p>
          <a:p>
            <a:pPr lvl="1"/>
            <a:endParaRPr lang="en-GB" sz="1800" dirty="0"/>
          </a:p>
          <a:p>
            <a:r>
              <a:rPr lang="en-GB" dirty="0"/>
              <a:t>Polygon selection</a:t>
            </a:r>
          </a:p>
          <a:p>
            <a:pPr lvl="1"/>
            <a:r>
              <a:rPr lang="en-GB" dirty="0"/>
              <a:t>Close loop to finish (small square)</a:t>
            </a:r>
          </a:p>
          <a:p>
            <a:pPr lvl="1"/>
            <a:endParaRPr lang="en-GB" sz="1800" dirty="0"/>
          </a:p>
          <a:p>
            <a:r>
              <a:rPr lang="en-GB" dirty="0"/>
              <a:t>Line tools</a:t>
            </a:r>
          </a:p>
          <a:p>
            <a:pPr lvl="1"/>
            <a:r>
              <a:rPr lang="en-GB" dirty="0"/>
              <a:t>Don’t need to enclose area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C80ACC-6072-4BD7-823A-3D40BF90F099}"/>
              </a:ext>
            </a:extLst>
          </p:cNvPr>
          <p:cNvGrpSpPr/>
          <p:nvPr/>
        </p:nvGrpSpPr>
        <p:grpSpPr>
          <a:xfrm>
            <a:off x="8486851" y="1383031"/>
            <a:ext cx="3027994" cy="4579826"/>
            <a:chOff x="8397951" y="1292123"/>
            <a:chExt cx="3027994" cy="457982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51" y="1292123"/>
              <a:ext cx="1474676" cy="147467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1269" y="1292123"/>
              <a:ext cx="1474676" cy="147467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51" y="2844698"/>
              <a:ext cx="1474676" cy="147467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1269" y="2844698"/>
              <a:ext cx="1474676" cy="147467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1269" y="4397273"/>
              <a:ext cx="1474676" cy="147467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51" y="4397273"/>
              <a:ext cx="1474676" cy="147467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008" y="2920898"/>
              <a:ext cx="266737" cy="25721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007" y="4473473"/>
              <a:ext cx="266737" cy="25721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006" y="1368323"/>
              <a:ext cx="266737" cy="25721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690" y="2920898"/>
              <a:ext cx="266737" cy="257211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688" y="1368322"/>
              <a:ext cx="266737" cy="25721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689" y="4473472"/>
              <a:ext cx="266737" cy="2572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343211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Selecting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995841" cy="4929411"/>
          </a:xfrm>
        </p:spPr>
        <p:txBody>
          <a:bodyPr/>
          <a:lstStyle/>
          <a:p>
            <a:r>
              <a:rPr lang="en-GB" dirty="0"/>
              <a:t>Automatic region selection using wand tool</a:t>
            </a:r>
            <a:endParaRPr lang="en-GB" dirty="0">
              <a:solidFill>
                <a:srgbClr val="C00000"/>
              </a:solidFill>
            </a:endParaRPr>
          </a:p>
          <a:p>
            <a:pPr lvl="1"/>
            <a:r>
              <a:rPr lang="en-GB" dirty="0"/>
              <a:t>Selects contiguous pixel regions with similar intensities</a:t>
            </a:r>
          </a:p>
          <a:p>
            <a:pPr lvl="1"/>
            <a:r>
              <a:rPr lang="en-GB" dirty="0"/>
              <a:t>Double click       icon to get more options</a:t>
            </a:r>
          </a:p>
          <a:p>
            <a:pPr lvl="2"/>
            <a:r>
              <a:rPr lang="en-GB" dirty="0"/>
              <a:t>Tolerance sets permitted intensity variation</a:t>
            </a:r>
          </a:p>
          <a:p>
            <a:pPr lvl="1"/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6B815C-C66E-43DF-BFCA-E976FEB6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789" y="2787649"/>
            <a:ext cx="371889" cy="371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3693C0-AA62-4159-97B4-E8E73592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045" y="1196754"/>
            <a:ext cx="2819400" cy="24231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13F830-57D2-44DB-9BB3-798379B01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445" y="3524457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4461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F49FA4-1AAD-4FE0-B5D2-AE905DD62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547" y="1786677"/>
            <a:ext cx="3703837" cy="3749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427390" cy="4929411"/>
          </a:xfrm>
        </p:spPr>
        <p:txBody>
          <a:bodyPr/>
          <a:lstStyle/>
          <a:p>
            <a:r>
              <a:rPr lang="en-GB" dirty="0"/>
              <a:t>Setting measurements</a:t>
            </a:r>
          </a:p>
          <a:p>
            <a:pPr lvl="1"/>
            <a:r>
              <a:rPr lang="en-GB" dirty="0"/>
              <a:t>Analyze &gt; Set Measurements…</a:t>
            </a:r>
          </a:p>
          <a:p>
            <a:pPr lvl="1"/>
            <a:r>
              <a:rPr lang="en-GB" dirty="0"/>
              <a:t>“Redirect to” uses the regions from a binary image on a different image</a:t>
            </a:r>
          </a:p>
          <a:p>
            <a:pPr lvl="1"/>
            <a:endParaRPr lang="en-GB" sz="1800" dirty="0"/>
          </a:p>
          <a:p>
            <a:r>
              <a:rPr lang="en-GB" dirty="0"/>
              <a:t>Making measurements</a:t>
            </a:r>
          </a:p>
          <a:p>
            <a:pPr lvl="1"/>
            <a:r>
              <a:rPr lang="en-GB" dirty="0"/>
              <a:t>Analyze &gt; Measure</a:t>
            </a:r>
          </a:p>
          <a:p>
            <a:pPr marL="0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2080169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20C42-7C59-40C8-A7D6-9D9D8CC2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BC2E0-310F-4B81-8BD6-2AFC3B886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9439374" cy="4929411"/>
          </a:xfrm>
        </p:spPr>
        <p:txBody>
          <a:bodyPr/>
          <a:lstStyle/>
          <a:p>
            <a:r>
              <a:rPr lang="en-GB" dirty="0"/>
              <a:t>Lists measurement output</a:t>
            </a:r>
          </a:p>
          <a:p>
            <a:pPr lvl="1"/>
            <a:r>
              <a:rPr lang="en-GB" dirty="0"/>
              <a:t>One measurement per row</a:t>
            </a:r>
          </a:p>
          <a:p>
            <a:pPr lvl="1"/>
            <a:endParaRPr lang="en-GB" sz="1800" dirty="0">
              <a:solidFill>
                <a:schemeClr val="tx1"/>
              </a:solidFill>
            </a:endParaRPr>
          </a:p>
          <a:p>
            <a:r>
              <a:rPr lang="en-GB" dirty="0"/>
              <a:t>Extra options when window is called “Results”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“Summarize” gives mean, SD, etc. of all columns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“Distribution” creates histogram of one column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“Sort” organises data based on one column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“Plot” creates XY plot of two columns</a:t>
            </a:r>
          </a:p>
          <a:p>
            <a:pPr lvl="1"/>
            <a:endParaRPr lang="en-GB" sz="1800" dirty="0">
              <a:solidFill>
                <a:srgbClr val="C00000"/>
              </a:solidFill>
            </a:endParaRP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C9C64-DA44-4DA6-863F-369B91AAC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783" y="2090578"/>
            <a:ext cx="2987040" cy="3360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6222DA-536E-4BDA-A575-7498F97D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783" y="2090578"/>
            <a:ext cx="2834640" cy="31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992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intensity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675040" cy="4929411"/>
          </a:xfrm>
        </p:spPr>
        <p:txBody>
          <a:bodyPr/>
          <a:lstStyle/>
          <a:p>
            <a:r>
              <a:rPr lang="en-GB" dirty="0"/>
              <a:t>Draw line on image</a:t>
            </a:r>
          </a:p>
          <a:p>
            <a:pPr lvl="1"/>
            <a:r>
              <a:rPr lang="en-GB" dirty="0"/>
              <a:t>Straight, freehand, segmented, etc.</a:t>
            </a:r>
          </a:p>
          <a:p>
            <a:pPr lvl="1"/>
            <a:endParaRPr lang="en-GB" sz="1800" dirty="0"/>
          </a:p>
          <a:p>
            <a:r>
              <a:rPr lang="en-GB" dirty="0"/>
              <a:t>Measure line profile</a:t>
            </a:r>
          </a:p>
          <a:p>
            <a:pPr lvl="1"/>
            <a:r>
              <a:rPr lang="en-GB" dirty="0" err="1"/>
              <a:t>Analyze</a:t>
            </a:r>
            <a:r>
              <a:rPr lang="en-GB" dirty="0"/>
              <a:t> &gt; Plot Profile</a:t>
            </a:r>
          </a:p>
          <a:p>
            <a:pPr lvl="1"/>
            <a:r>
              <a:rPr lang="en-GB" dirty="0"/>
              <a:t>Profile displayed in new window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733" y="1726661"/>
            <a:ext cx="4486901" cy="386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2032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5.png" descr="http://partimages.globalspec.com/25/4325/2969325_large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794732" y="1473818"/>
            <a:ext cx="1659002" cy="2844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/>
        </p:nvSpPr>
        <p:spPr>
          <a:xfrm>
            <a:off x="503790" y="4744281"/>
            <a:ext cx="11449078" cy="1217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61256" indent="-261256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Resolution is the minimum distance between two points which allows them to be distinguished as individual objects</a:t>
            </a:r>
            <a:endParaRPr sz="2800" kern="0" dirty="0">
              <a:solidFill>
                <a:srgbClr val="262626"/>
              </a:solidFill>
              <a:ea typeface="Calibri"/>
              <a:cs typeface="Calibri"/>
              <a:sym typeface="Calibri"/>
            </a:endParaRPr>
          </a:p>
          <a:p>
            <a:pPr marL="261256" indent="-261256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It is the NA of the objective which determines the resolution</a:t>
            </a:r>
            <a:r>
              <a:rPr lang="en-GB"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- 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not the magnification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290908" y="1395735"/>
            <a:ext cx="4765429" cy="3059723"/>
            <a:chOff x="2162908" y="1916723"/>
            <a:chExt cx="4765429" cy="3059723"/>
          </a:xfrm>
        </p:grpSpPr>
        <p:sp>
          <p:nvSpPr>
            <p:cNvPr id="17" name="Arc 16"/>
            <p:cNvSpPr>
              <a:spLocks noChangeAspect="1"/>
            </p:cNvSpPr>
            <p:nvPr/>
          </p:nvSpPr>
          <p:spPr>
            <a:xfrm flipH="1">
              <a:off x="3349532" y="3157236"/>
              <a:ext cx="292581" cy="288000"/>
            </a:xfrm>
            <a:prstGeom prst="arc">
              <a:avLst>
                <a:gd name="adj1" fmla="val 5530854"/>
                <a:gd name="adj2" fmla="val 16478386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black"/>
                </a:solidFill>
                <a:sym typeface="Helvetica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655277" y="2039815"/>
              <a:ext cx="0" cy="293663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162908" y="3446585"/>
              <a:ext cx="418513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5533293" y="2224451"/>
              <a:ext cx="562707" cy="242667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63308" y="1916723"/>
              <a:ext cx="984738" cy="474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63308" y="4501661"/>
              <a:ext cx="984738" cy="474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5533291" y="2391508"/>
              <a:ext cx="108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533291" y="4501661"/>
              <a:ext cx="108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6613291" y="2391508"/>
              <a:ext cx="0" cy="828000"/>
            </a:xfrm>
            <a:prstGeom prst="straightConnector1">
              <a:avLst/>
            </a:prstGeom>
            <a:ln w="44450">
              <a:solidFill>
                <a:schemeClr val="bg1">
                  <a:lumMod val="6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6608905" y="3807063"/>
              <a:ext cx="0" cy="828000"/>
            </a:xfrm>
            <a:prstGeom prst="straightConnector1">
              <a:avLst/>
            </a:prstGeom>
            <a:ln w="44450">
              <a:solidFill>
                <a:schemeClr val="bg1">
                  <a:lumMod val="65000"/>
                </a:schemeClr>
              </a:solidFill>
              <a:tailEnd type="stealth"/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435968" y="3167389"/>
              <a:ext cx="492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2596970" y="2922712"/>
              <a:ext cx="3132000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solid"/>
            </a:ln>
            <a:scene3d>
              <a:camera prst="orthographicFront">
                <a:rot lat="0" lon="0" rev="114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604590" y="3980169"/>
              <a:ext cx="3132000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solid"/>
            </a:ln>
            <a:scene3d>
              <a:camera prst="orthographicFront">
                <a:rot lat="0" lon="0" rev="966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 flipH="1">
              <a:off x="2573384" y="3364580"/>
              <a:ext cx="180000" cy="1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33416" y="2957898"/>
              <a:ext cx="492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F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1915" y="3036784"/>
              <a:ext cx="492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θ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>
                <a:spLocks noChangeAspect="1"/>
              </p:cNvSpPr>
              <p:nvPr/>
            </p:nvSpPr>
            <p:spPr>
              <a:xfrm>
                <a:off x="8988242" y="1826090"/>
                <a:ext cx="22799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𝑁𝐴</m:t>
                      </m:r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</m:t>
                      </m:r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𝑛</m:t>
                      </m:r>
                      <m:func>
                        <m:func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8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</m:ctrlPr>
                            </m:dPr>
                            <m:e>
                              <m:r>
                                <a:rPr lang="en-GB" sz="28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j-cs"/>
                                  <a:sym typeface="Helvetica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242" y="1826090"/>
                <a:ext cx="2279983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>
                <a:spLocks noChangeAspect="1"/>
              </p:cNvSpPr>
              <p:nvPr/>
            </p:nvSpPr>
            <p:spPr>
              <a:xfrm>
                <a:off x="8303599" y="2490165"/>
                <a:ext cx="3649269" cy="879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𝑟</m:t>
                          </m:r>
                        </m:e>
                        <m:sub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𝑥𝑦</m:t>
                          </m:r>
                        </m:sub>
                      </m:sSub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 </m:t>
                      </m:r>
                      <m:f>
                        <m:f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Pr>
                        <m:num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0.61</m:t>
                          </m:r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  <a:sym typeface="Helvetica"/>
                            </a:rPr>
                            <m:t>𝜆</m:t>
                          </m:r>
                        </m:num>
                        <m:den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GB" sz="28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800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8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j-cs"/>
                                      <a:sym typeface="Helvetica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</m:t>
                      </m:r>
                      <m:f>
                        <m:f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Pr>
                        <m:num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0.61</m:t>
                          </m:r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  <a:sym typeface="Helvetica"/>
                            </a:rPr>
                            <m:t>𝜆</m:t>
                          </m:r>
                        </m:num>
                        <m:den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𝑁𝐴</m:t>
                          </m:r>
                        </m:den>
                      </m:f>
                    </m:oMath>
                  </m:oMathPara>
                </a14:m>
                <a:endPara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599" y="2490165"/>
                <a:ext cx="3649269" cy="87915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>
                <a:spLocks noChangeAspect="1"/>
              </p:cNvSpPr>
              <p:nvPr/>
            </p:nvSpPr>
            <p:spPr>
              <a:xfrm>
                <a:off x="9359786" y="3602504"/>
                <a:ext cx="1536895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𝑟</m:t>
                          </m:r>
                        </m:e>
                        <m:sub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𝑧</m:t>
                          </m:r>
                        </m:sub>
                      </m:sSub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~2.5</m:t>
                      </m:r>
                      <m:sSub>
                        <m:sSub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𝑟</m:t>
                          </m:r>
                        </m:e>
                        <m:sub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786" y="3602504"/>
                <a:ext cx="1536895" cy="46487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/>
          <p:cNvSpPr txBox="1">
            <a:spLocks/>
          </p:cNvSpPr>
          <p:nvPr/>
        </p:nvSpPr>
        <p:spPr>
          <a:xfrm>
            <a:off x="2672560" y="252932"/>
            <a:ext cx="7357468" cy="599964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dirty="0">
                <a:sym typeface="Helvetica"/>
              </a:rPr>
              <a:t>Objectives, Numerical Aperture and Resolution</a:t>
            </a:r>
          </a:p>
        </p:txBody>
      </p:sp>
    </p:spTree>
    <p:extLst>
      <p:ext uri="{BB962C8B-B14F-4D97-AF65-F5344CB8AC3E}">
        <p14:creationId xmlns:p14="http://schemas.microsoft.com/office/powerpoint/2010/main" val="179085831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CCB159-CEAF-4AB1-9239-8384E953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0" y="2449879"/>
            <a:ext cx="2247900" cy="2499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Region Of Interest (ROI)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846741" cy="4929411"/>
          </a:xfrm>
        </p:spPr>
        <p:txBody>
          <a:bodyPr/>
          <a:lstStyle/>
          <a:p>
            <a:r>
              <a:rPr lang="en-GB" dirty="0"/>
              <a:t>Store selected regions in ROI manager</a:t>
            </a:r>
          </a:p>
          <a:p>
            <a:pPr lvl="1"/>
            <a:r>
              <a:rPr lang="en-GB" dirty="0"/>
              <a:t>Add ROIs with Edit &gt; Selection &gt; Add to Manager</a:t>
            </a:r>
          </a:p>
          <a:p>
            <a:pPr lvl="1"/>
            <a:r>
              <a:rPr lang="en-GB" dirty="0"/>
              <a:t>Simultaneously measure all ROIs (“Measure” button)</a:t>
            </a:r>
          </a:p>
          <a:p>
            <a:pPr lvl="1"/>
            <a:endParaRPr lang="en-GB" sz="1800" dirty="0">
              <a:solidFill>
                <a:srgbClr val="C00000"/>
              </a:solidFill>
            </a:endParaRPr>
          </a:p>
          <a:p>
            <a:r>
              <a:rPr lang="en-GB" dirty="0"/>
              <a:t>Transfer ROIs to another image</a:t>
            </a:r>
          </a:p>
          <a:p>
            <a:pPr lvl="1"/>
            <a:r>
              <a:rPr lang="en-GB" dirty="0"/>
              <a:t>Select other image, then click ROI in list</a:t>
            </a:r>
          </a:p>
          <a:p>
            <a:pPr lvl="1"/>
            <a:endParaRPr lang="en-GB" sz="1800" dirty="0">
              <a:solidFill>
                <a:srgbClr val="C00000"/>
              </a:solidFill>
            </a:endParaRPr>
          </a:p>
          <a:p>
            <a:r>
              <a:rPr lang="en-GB" dirty="0"/>
              <a:t>Save and load ROIs to file from “More &gt;&gt;”</a:t>
            </a:r>
          </a:p>
          <a:p>
            <a:pPr lvl="1"/>
            <a:r>
              <a:rPr lang="en-GB" dirty="0"/>
              <a:t>.</a:t>
            </a:r>
            <a:r>
              <a:rPr lang="en-GB" dirty="0" err="1"/>
              <a:t>roi</a:t>
            </a:r>
            <a:r>
              <a:rPr lang="en-GB" dirty="0"/>
              <a:t> for single ROI, .zip for multiple ROIs</a:t>
            </a:r>
          </a:p>
          <a:p>
            <a:endParaRPr lang="en-GB" dirty="0">
              <a:solidFill>
                <a:srgbClr val="C00000"/>
              </a:solidFill>
            </a:endParaRPr>
          </a:p>
          <a:p>
            <a:pPr lvl="1"/>
            <a:endParaRPr lang="en-GB" dirty="0">
              <a:solidFill>
                <a:srgbClr val="C00000"/>
              </a:solidFill>
            </a:endParaRPr>
          </a:p>
          <a:p>
            <a:pPr lvl="1"/>
            <a:endParaRPr lang="en-GB" dirty="0">
              <a:solidFill>
                <a:srgbClr val="C0000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47455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5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Enable specific measurements (“Area” in this case)</a:t>
            </a:r>
          </a:p>
          <a:p>
            <a:pPr lvl="1"/>
            <a:r>
              <a:rPr lang="en-GB" dirty="0"/>
              <a:t>Select and add regions to the ROI manager</a:t>
            </a:r>
          </a:p>
          <a:p>
            <a:pPr lvl="1"/>
            <a:r>
              <a:rPr lang="en-GB" dirty="0"/>
              <a:t>Measure all ROIs simultaneously</a:t>
            </a:r>
          </a:p>
          <a:p>
            <a:pPr lvl="1"/>
            <a:r>
              <a:rPr lang="en-GB" dirty="0"/>
              <a:t>Calculate the mean ROI (nucleus) area using the Results Table “Summarize” function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59493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B7C47-9068-4FF7-808E-22E15C1D9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313" y="2079403"/>
            <a:ext cx="4115374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5974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408465" cy="4929411"/>
          </a:xfrm>
        </p:spPr>
        <p:txBody>
          <a:bodyPr/>
          <a:lstStyle/>
          <a:p>
            <a:r>
              <a:rPr lang="en-GB" dirty="0"/>
              <a:t>Apply spatial filter</a:t>
            </a:r>
          </a:p>
          <a:p>
            <a:pPr lvl="1"/>
            <a:r>
              <a:rPr lang="en-GB" dirty="0"/>
              <a:t>Process &gt; Filters &gt; [multiple]</a:t>
            </a:r>
          </a:p>
          <a:p>
            <a:pPr lvl="1"/>
            <a:r>
              <a:rPr lang="en-GB" dirty="0"/>
              <a:t>Sobel edge filter at Process &gt; Find Edges</a:t>
            </a:r>
          </a:p>
          <a:p>
            <a:pPr lvl="1"/>
            <a:r>
              <a:rPr lang="en-GB" dirty="0"/>
              <a:t>Many require range for filtering</a:t>
            </a:r>
          </a:p>
          <a:p>
            <a:pPr lvl="1"/>
            <a:endParaRPr lang="en-GB" dirty="0"/>
          </a:p>
          <a:p>
            <a:r>
              <a:rPr lang="en-GB" dirty="0"/>
              <a:t>Custom spatial filter</a:t>
            </a:r>
          </a:p>
          <a:p>
            <a:pPr lvl="1"/>
            <a:r>
              <a:rPr lang="en-GB" dirty="0"/>
              <a:t>Process &gt; Filters &gt; Convolve…</a:t>
            </a:r>
          </a:p>
          <a:p>
            <a:pPr lvl="1"/>
            <a:r>
              <a:rPr lang="en-GB" dirty="0"/>
              <a:t>Specify filter kernel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51" y="1383031"/>
            <a:ext cx="1474676" cy="14746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51" y="2935606"/>
            <a:ext cx="1474676" cy="14746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169" y="1383031"/>
            <a:ext cx="1474676" cy="14746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169" y="2935606"/>
            <a:ext cx="1474676" cy="14746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169" y="4488181"/>
            <a:ext cx="1474676" cy="14746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51" y="4488181"/>
            <a:ext cx="1474676" cy="14746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486851" y="248837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Unfiltered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040169" y="248837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1px Gaussian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86851" y="4040950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2px median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40169" y="4040950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2px Gaussian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486851" y="559352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Edge (Sobel)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040169" y="559352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5px Gaussian</a:t>
            </a:r>
          </a:p>
        </p:txBody>
      </p:sp>
    </p:spTree>
    <p:extLst>
      <p:ext uri="{BB962C8B-B14F-4D97-AF65-F5344CB8AC3E}">
        <p14:creationId xmlns:p14="http://schemas.microsoft.com/office/powerpoint/2010/main" val="295406936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A379708-8A2F-4565-A9C0-4FB9FE68E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169" y="1383031"/>
            <a:ext cx="1474676" cy="14746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ECD5CC-346B-41EA-A8BA-AE65699BC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169" y="2935606"/>
            <a:ext cx="1474676" cy="1474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3C4280-3212-4389-9C8B-437BB6CA2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0169" y="4488181"/>
            <a:ext cx="1474676" cy="14746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217536"/>
            <a:ext cx="7408465" cy="4929411"/>
          </a:xfrm>
        </p:spPr>
        <p:txBody>
          <a:bodyPr/>
          <a:lstStyle/>
          <a:p>
            <a:r>
              <a:rPr lang="en-GB" dirty="0"/>
              <a:t>Smooth (mean filter </a:t>
            </a:r>
            <a:r>
              <a:rPr lang="el-GR" dirty="0"/>
              <a:t>σ</a:t>
            </a:r>
            <a:r>
              <a:rPr lang="en-GB" dirty="0"/>
              <a:t> = 1px)</a:t>
            </a:r>
          </a:p>
          <a:p>
            <a:pPr lvl="1"/>
            <a:r>
              <a:rPr lang="en-GB" dirty="0"/>
              <a:t>Process &gt; Smooth</a:t>
            </a:r>
          </a:p>
          <a:p>
            <a:endParaRPr lang="en-GB" sz="1800" dirty="0"/>
          </a:p>
          <a:p>
            <a:r>
              <a:rPr lang="en-GB" dirty="0" err="1"/>
              <a:t>Despeckle</a:t>
            </a:r>
            <a:r>
              <a:rPr lang="en-GB" dirty="0"/>
              <a:t> (median filter </a:t>
            </a:r>
            <a:r>
              <a:rPr lang="el-GR" dirty="0"/>
              <a:t>σ</a:t>
            </a:r>
            <a:r>
              <a:rPr lang="en-GB" dirty="0"/>
              <a:t> = 1px)</a:t>
            </a:r>
          </a:p>
          <a:p>
            <a:pPr lvl="1"/>
            <a:r>
              <a:rPr lang="en-GB" dirty="0"/>
              <a:t>Process &gt; Noise &gt; </a:t>
            </a:r>
            <a:r>
              <a:rPr lang="en-GB" dirty="0" err="1"/>
              <a:t>Despeckle</a:t>
            </a:r>
            <a:endParaRPr lang="en-GB" dirty="0"/>
          </a:p>
          <a:p>
            <a:pPr lvl="1"/>
            <a:endParaRPr lang="en-GB" sz="1800" dirty="0"/>
          </a:p>
          <a:p>
            <a:r>
              <a:rPr lang="en-GB" dirty="0"/>
              <a:t>Remove outliers</a:t>
            </a:r>
          </a:p>
          <a:p>
            <a:pPr lvl="1"/>
            <a:r>
              <a:rPr lang="en-GB" dirty="0"/>
              <a:t>Process &gt; Noise &gt; Remove Outliers…</a:t>
            </a:r>
          </a:p>
          <a:p>
            <a:pPr lvl="1"/>
            <a:r>
              <a:rPr lang="en-GB" dirty="0"/>
              <a:t>Pixels deviating from local median by more than “Threshold” replaced by local median</a:t>
            </a:r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1FAF5A-F0F2-4E98-9095-A47B99006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914" y="2694456"/>
            <a:ext cx="2209800" cy="20878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FA18BB7-62FA-441B-89C2-11F310D500E1}"/>
              </a:ext>
            </a:extLst>
          </p:cNvPr>
          <p:cNvSpPr txBox="1"/>
          <p:nvPr/>
        </p:nvSpPr>
        <p:spPr>
          <a:xfrm>
            <a:off x="10040169" y="248837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“Raw”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642690-16BC-4223-ABF5-B368CC710346}"/>
              </a:ext>
            </a:extLst>
          </p:cNvPr>
          <p:cNvSpPr txBox="1"/>
          <p:nvPr/>
        </p:nvSpPr>
        <p:spPr>
          <a:xfrm>
            <a:off x="10040169" y="4040950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Radius = 1px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6EA2AB-35B6-4943-B6FB-B428ECF6D47C}"/>
              </a:ext>
            </a:extLst>
          </p:cNvPr>
          <p:cNvSpPr txBox="1"/>
          <p:nvPr/>
        </p:nvSpPr>
        <p:spPr>
          <a:xfrm>
            <a:off x="10040169" y="559352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Radius = 2px</a:t>
            </a:r>
          </a:p>
        </p:txBody>
      </p:sp>
    </p:spTree>
    <p:extLst>
      <p:ext uri="{BB962C8B-B14F-4D97-AF65-F5344CB8AC3E}">
        <p14:creationId xmlns:p14="http://schemas.microsoft.com/office/powerpoint/2010/main" val="351608920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Test different image filters to reduce noise</a:t>
            </a:r>
          </a:p>
          <a:p>
            <a:pPr lvl="1"/>
            <a:r>
              <a:rPr lang="en-GB" dirty="0"/>
              <a:t>We wish to remove speckle noise whilst retaining sharp edges for nuclei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445829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A63022-0437-49DC-A2B7-48B886378E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31" y="1689788"/>
            <a:ext cx="3475205" cy="3688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7A823-6284-44E9-9CAB-0D6907E72D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531" y="1682784"/>
            <a:ext cx="3493496" cy="3706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275298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7052883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1px median filter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B7FEF-7678-4D9E-87E3-A8FB4C3E0882}"/>
              </a:ext>
            </a:extLst>
          </p:cNvPr>
          <p:cNvCxnSpPr>
            <a:cxnSpLocks/>
          </p:cNvCxnSpPr>
          <p:nvPr/>
        </p:nvCxnSpPr>
        <p:spPr>
          <a:xfrm>
            <a:off x="5764156" y="3534086"/>
            <a:ext cx="705224" cy="15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65482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thresholding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675040" cy="4929411"/>
          </a:xfrm>
        </p:spPr>
        <p:txBody>
          <a:bodyPr/>
          <a:lstStyle/>
          <a:p>
            <a:r>
              <a:rPr lang="en-GB" dirty="0"/>
              <a:t>Manual intensity thresholds</a:t>
            </a:r>
          </a:p>
          <a:p>
            <a:pPr lvl="1"/>
            <a:r>
              <a:rPr lang="en-GB" dirty="0"/>
              <a:t>Image &gt; Adjust &gt; Threshold…</a:t>
            </a:r>
          </a:p>
          <a:p>
            <a:pPr lvl="1"/>
            <a:r>
              <a:rPr lang="en-GB" dirty="0"/>
              <a:t>Set percentage above threshold</a:t>
            </a:r>
          </a:p>
          <a:p>
            <a:pPr lvl="1"/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00" y="1167798"/>
            <a:ext cx="2448000" cy="244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1167798"/>
            <a:ext cx="2448000" cy="24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3660697"/>
            <a:ext cx="2448000" cy="24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98" y="3680569"/>
            <a:ext cx="2461603" cy="240825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24600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5% over threshold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19845" y="1167798"/>
            <a:ext cx="217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15% over threshold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19845" y="3660697"/>
            <a:ext cx="217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25% over threshold</a:t>
            </a:r>
          </a:p>
        </p:txBody>
      </p:sp>
    </p:spTree>
    <p:extLst>
      <p:ext uri="{BB962C8B-B14F-4D97-AF65-F5344CB8AC3E}">
        <p14:creationId xmlns:p14="http://schemas.microsoft.com/office/powerpoint/2010/main" val="426543798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thresholding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332265" cy="4929411"/>
          </a:xfrm>
        </p:spPr>
        <p:txBody>
          <a:bodyPr/>
          <a:lstStyle/>
          <a:p>
            <a:r>
              <a:rPr lang="en-GB" dirty="0"/>
              <a:t>Automatic global intensity thresholds</a:t>
            </a:r>
          </a:p>
          <a:p>
            <a:pPr lvl="1"/>
            <a:r>
              <a:rPr lang="en-GB" dirty="0"/>
              <a:t>Image &gt; Adjust &gt; Auto Threshold</a:t>
            </a:r>
          </a:p>
          <a:p>
            <a:pPr lvl="1"/>
            <a:r>
              <a:rPr lang="en-GB" dirty="0"/>
              <a:t>Uses a single value for the entire image</a:t>
            </a:r>
          </a:p>
          <a:p>
            <a:pPr lvl="1"/>
            <a:r>
              <a:rPr lang="en-GB" dirty="0"/>
              <a:t>Ability to test multiple algorithms </a:t>
            </a:r>
          </a:p>
          <a:p>
            <a:pPr lvl="2"/>
            <a:r>
              <a:rPr lang="en-GB" dirty="0">
                <a:hlinkClick r:id="rId3"/>
              </a:rPr>
              <a:t>http://imagej.net/Auto_Threshold</a:t>
            </a:r>
            <a:endParaRPr lang="en-GB" dirty="0"/>
          </a:p>
          <a:p>
            <a:pPr lvl="1"/>
            <a:endParaRPr lang="en-GB" sz="1800" dirty="0"/>
          </a:p>
          <a:p>
            <a:r>
              <a:rPr lang="en-GB" dirty="0"/>
              <a:t>Automatic local intensity thresholds</a:t>
            </a:r>
          </a:p>
          <a:p>
            <a:pPr lvl="1"/>
            <a:r>
              <a:rPr lang="en-GB" dirty="0"/>
              <a:t>Image &gt; Adjust &gt; Auto Local Threshold</a:t>
            </a:r>
          </a:p>
          <a:p>
            <a:pPr lvl="1"/>
            <a:r>
              <a:rPr lang="en-GB" dirty="0"/>
              <a:t>Set size of local region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10" y="2144867"/>
            <a:ext cx="3086530" cy="30331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52" y="2209645"/>
            <a:ext cx="2911246" cy="29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32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thresholding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97891" y="1196753"/>
            <a:ext cx="9596218" cy="4887007"/>
            <a:chOff x="1125958" y="1196753"/>
            <a:chExt cx="9596218" cy="488700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6685" y="1196753"/>
              <a:ext cx="4555491" cy="488700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958" y="1764836"/>
              <a:ext cx="3750841" cy="3750841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5114925" y="3640256"/>
              <a:ext cx="88582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56174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 121"/>
          <p:cNvGraphicFramePr>
            <a:graphicFrameLocks noChangeAspect="1"/>
          </p:cNvGraphicFramePr>
          <p:nvPr/>
        </p:nvGraphicFramePr>
        <p:xfrm>
          <a:off x="4268449" y="1224957"/>
          <a:ext cx="7863678" cy="4938220"/>
        </p:xfrm>
        <a:graphic>
          <a:graphicData uri="http://schemas.openxmlformats.org/drawingml/2006/table">
            <a:tbl>
              <a:tblPr firstRow="1" bandRow="1"/>
              <a:tblGrid>
                <a:gridCol w="1744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564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Correction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Magnification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Numerical</a:t>
                      </a:r>
                      <a:b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Aperture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F(trans)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F(epi)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Achromat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0.25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6.25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0.39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0.45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20.2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4.10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Fluorite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0.50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6.25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1.56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0.75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14.0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7.90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Achromat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40x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0.65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2.64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1.11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40x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1.30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11.0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18.0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Fluorite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0.85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2.01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5.4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10.6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1.96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3.84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100x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2.10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4.42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2" name="Shape 122"/>
          <p:cNvSpPr/>
          <p:nvPr/>
        </p:nvSpPr>
        <p:spPr>
          <a:xfrm>
            <a:off x="4268449" y="4959843"/>
            <a:ext cx="7851227" cy="725216"/>
          </a:xfrm>
          <a:prstGeom prst="rect">
            <a:avLst/>
          </a:prstGeom>
          <a:ln w="50800">
            <a:solidFill>
              <a:srgbClr val="FF0000"/>
            </a:solidFill>
            <a:prstDash val="sysDash"/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125" name="Group 125"/>
          <p:cNvGrpSpPr/>
          <p:nvPr/>
        </p:nvGrpSpPr>
        <p:grpSpPr>
          <a:xfrm>
            <a:off x="254409" y="2330142"/>
            <a:ext cx="3503993" cy="432002"/>
            <a:chOff x="0" y="0"/>
            <a:chExt cx="3503991" cy="432001"/>
          </a:xfrm>
        </p:grpSpPr>
        <p:sp>
          <p:nvSpPr>
            <p:cNvPr id="123" name="Shape 123"/>
            <p:cNvSpPr/>
            <p:nvPr/>
          </p:nvSpPr>
          <p:spPr>
            <a:xfrm>
              <a:off x="-1" y="-1"/>
              <a:ext cx="3503992" cy="432002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ysClr val="windowText" lastClr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" y="-1"/>
              <a:ext cx="3503992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kern="0">
                  <a:solidFill>
                    <a:sysClr val="windowText" lastClr="000000"/>
                  </a:solidFill>
                </a:rPr>
                <a:t> </a:t>
              </a:r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-1" y="3057351"/>
            <a:ext cx="3686970" cy="636716"/>
            <a:chOff x="0" y="0"/>
            <a:chExt cx="3686969" cy="636715"/>
          </a:xfrm>
        </p:grpSpPr>
        <p:sp>
          <p:nvSpPr>
            <p:cNvPr id="126" name="Shape 126"/>
            <p:cNvSpPr/>
            <p:nvPr/>
          </p:nvSpPr>
          <p:spPr>
            <a:xfrm>
              <a:off x="-1" y="-1"/>
              <a:ext cx="3686970" cy="636716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ysClr val="windowText" lastClr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-1" y="0"/>
              <a:ext cx="3686970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kern="0">
                  <a:solidFill>
                    <a:sysClr val="windowText" lastClr="000000"/>
                  </a:solidFill>
                </a:rPr>
                <a:t> </a:t>
              </a:r>
            </a:p>
          </p:txBody>
        </p:sp>
      </p:grpSp>
      <p:sp>
        <p:nvSpPr>
          <p:cNvPr id="129" name="Shape 129"/>
          <p:cNvSpPr/>
          <p:nvPr/>
        </p:nvSpPr>
        <p:spPr>
          <a:xfrm>
            <a:off x="0" y="4736942"/>
            <a:ext cx="3432561" cy="171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/>
            </a:pPr>
            <a:r>
              <a:rPr kern="0" dirty="0">
                <a:solidFill>
                  <a:sysClr val="windowText" lastClr="000000"/>
                </a:solidFill>
              </a:rPr>
              <a:t>For a given NA, lower magnification gives a brighter image</a:t>
            </a:r>
          </a:p>
        </p:txBody>
      </p:sp>
      <p:sp>
        <p:nvSpPr>
          <p:cNvPr id="130" name="Shape 130"/>
          <p:cNvSpPr/>
          <p:nvPr/>
        </p:nvSpPr>
        <p:spPr>
          <a:xfrm>
            <a:off x="3432559" y="5340749"/>
            <a:ext cx="713776" cy="2"/>
          </a:xfrm>
          <a:prstGeom prst="line">
            <a:avLst/>
          </a:prstGeom>
          <a:ln w="114300">
            <a:solidFill>
              <a:srgbClr val="FF0000"/>
            </a:solidFill>
            <a:miter/>
            <a:tailEnd type="stealth"/>
          </a:ln>
        </p:spPr>
        <p:txBody>
          <a:bodyPr lIns="0" tIns="0" rIns="0" bIns="0"/>
          <a:lstStyle/>
          <a:p>
            <a:pPr defTabSz="457200">
              <a:defRPr sz="1200"/>
            </a:pPr>
            <a:endParaRPr sz="1200" kern="0">
              <a:solidFill>
                <a:sysClr val="windowText" lastClr="000000"/>
              </a:solidFill>
              <a:ea typeface="+mj-ea"/>
              <a:cs typeface="+mj-cs"/>
              <a:sym typeface="Helvetica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72560" y="252932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dirty="0">
                <a:sym typeface="Helvetica"/>
              </a:rPr>
              <a:t>Magnification and image brightness</a:t>
            </a:r>
          </a:p>
        </p:txBody>
      </p:sp>
    </p:spTree>
    <p:extLst>
      <p:ext uri="{BB962C8B-B14F-4D97-AF65-F5344CB8AC3E}">
        <p14:creationId xmlns:p14="http://schemas.microsoft.com/office/powerpoint/2010/main" val="888700308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7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Test different image threshold methods to binarise image</a:t>
            </a:r>
          </a:p>
          <a:p>
            <a:pPr lvl="1"/>
            <a:r>
              <a:rPr lang="en-GB" dirty="0"/>
              <a:t>The main aim is to have well-defined nuclei</a:t>
            </a:r>
          </a:p>
          <a:p>
            <a:pPr lvl="2"/>
            <a:r>
              <a:rPr lang="en-GB" dirty="0"/>
              <a:t>A few holes in nuclei or speckles in the background aren’t a problem</a:t>
            </a:r>
          </a:p>
          <a:p>
            <a:pPr lvl="1"/>
            <a:r>
              <a:rPr lang="en-GB" dirty="0"/>
              <a:t>End up with black nuclei on a white background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613202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F51ED6-0DA6-4C9A-AA62-BA1A737CAD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913" y="1693308"/>
            <a:ext cx="3469108" cy="3676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ED612B-9E0F-4717-8B00-3792F6A9D7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397" y="1697412"/>
            <a:ext cx="3475205" cy="367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58F52-7A8B-4207-8574-8B62025659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9" y="1689788"/>
            <a:ext cx="3493496" cy="3706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78892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4888938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Huang threshold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B7FEF-7678-4D9E-87E3-A8FB4C3E0882}"/>
              </a:ext>
            </a:extLst>
          </p:cNvPr>
          <p:cNvCxnSpPr>
            <a:cxnSpLocks/>
          </p:cNvCxnSpPr>
          <p:nvPr/>
        </p:nvCxnSpPr>
        <p:spPr>
          <a:xfrm>
            <a:off x="3810000" y="3535680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9F4BE5-7FA1-46BD-964F-1ECB35BA5BFB}"/>
              </a:ext>
            </a:extLst>
          </p:cNvPr>
          <p:cNvSpPr txBox="1"/>
          <p:nvPr/>
        </p:nvSpPr>
        <p:spPr>
          <a:xfrm>
            <a:off x="8961697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Invert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09259E-1972-4696-991C-17B2D0335C19}"/>
              </a:ext>
            </a:extLst>
          </p:cNvPr>
          <p:cNvCxnSpPr>
            <a:cxnSpLocks/>
          </p:cNvCxnSpPr>
          <p:nvPr/>
        </p:nvCxnSpPr>
        <p:spPr>
          <a:xfrm>
            <a:off x="7862177" y="3535680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54066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operations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6947369" cy="4929411"/>
          </a:xfrm>
        </p:spPr>
        <p:txBody>
          <a:bodyPr/>
          <a:lstStyle/>
          <a:p>
            <a:r>
              <a:rPr lang="en-GB" dirty="0"/>
              <a:t>Make binary image</a:t>
            </a:r>
          </a:p>
          <a:p>
            <a:pPr lvl="1"/>
            <a:r>
              <a:rPr lang="en-GB" dirty="0"/>
              <a:t>Process &gt; Binary &gt; Make Binary</a:t>
            </a:r>
          </a:p>
          <a:p>
            <a:pPr lvl="1"/>
            <a:r>
              <a:rPr lang="en-GB" dirty="0"/>
              <a:t>Apply to intensity thresholded image</a:t>
            </a:r>
          </a:p>
          <a:p>
            <a:pPr lvl="1"/>
            <a:endParaRPr lang="en-GB" sz="1800" dirty="0"/>
          </a:p>
          <a:p>
            <a:r>
              <a:rPr lang="en-GB" dirty="0"/>
              <a:t>Binary operations</a:t>
            </a:r>
          </a:p>
          <a:p>
            <a:pPr lvl="1"/>
            <a:r>
              <a:rPr lang="en-GB" dirty="0"/>
              <a:t>Process &gt; Binary &gt; [multiple]</a:t>
            </a:r>
          </a:p>
          <a:p>
            <a:pPr lvl="1"/>
            <a:endParaRPr lang="en-GB" sz="1800" dirty="0"/>
          </a:p>
          <a:p>
            <a:r>
              <a:rPr lang="en-GB" dirty="0"/>
              <a:t>Binary options</a:t>
            </a:r>
          </a:p>
          <a:p>
            <a:pPr lvl="1"/>
            <a:r>
              <a:rPr lang="en-GB" dirty="0"/>
              <a:t>Process &gt; Binary &gt; Options</a:t>
            </a:r>
          </a:p>
          <a:p>
            <a:pPr lvl="1"/>
            <a:r>
              <a:rPr lang="en-GB" dirty="0"/>
              <a:t>Iterations, operation preview, etc.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84" y="1287761"/>
            <a:ext cx="1476000" cy="1476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84" y="2838772"/>
            <a:ext cx="1476000" cy="1476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84" y="4392249"/>
            <a:ext cx="1476000" cy="1476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402" y="1287761"/>
            <a:ext cx="1476000" cy="1476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402" y="2839012"/>
            <a:ext cx="1476000" cy="1476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402" y="4392249"/>
            <a:ext cx="1476000" cy="1476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837371" y="254986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Dilate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90689" y="254986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Outline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37371" y="4102442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Erode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390689" y="4102442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Skeletonize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37371" y="565501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Fill holes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390689" y="565501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Distance map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802431" y="2845740"/>
            <a:ext cx="1536963" cy="1631438"/>
            <a:chOff x="7220442" y="1287761"/>
            <a:chExt cx="1536963" cy="163143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0442" y="1287761"/>
              <a:ext cx="1476000" cy="147600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7282729" y="2549867"/>
              <a:ext cx="1474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F0000"/>
                  </a:solidFill>
                </a:rPr>
                <a:t>Unaltered</a:t>
              </a: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>
            <a:off x="8278431" y="3640256"/>
            <a:ext cx="530467" cy="0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33894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Watershed segmentation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446615" cy="4929411"/>
          </a:xfrm>
        </p:spPr>
        <p:txBody>
          <a:bodyPr/>
          <a:lstStyle/>
          <a:p>
            <a:r>
              <a:rPr lang="en-GB" dirty="0"/>
              <a:t>Apply binary watershed</a:t>
            </a:r>
          </a:p>
          <a:p>
            <a:pPr lvl="1"/>
            <a:r>
              <a:rPr lang="en-GB" dirty="0"/>
              <a:t>Process &gt; Binary &gt; Watershed</a:t>
            </a:r>
          </a:p>
          <a:p>
            <a:pPr lvl="1"/>
            <a:r>
              <a:rPr lang="en-GB" dirty="0"/>
              <a:t>Useful for splitting touching objects</a:t>
            </a:r>
          </a:p>
          <a:p>
            <a:pPr lvl="1"/>
            <a:r>
              <a:rPr lang="en-GB" dirty="0"/>
              <a:t>Use prior to particle analysis</a:t>
            </a:r>
          </a:p>
          <a:p>
            <a:pPr lvl="1"/>
            <a:r>
              <a:rPr lang="en-GB" dirty="0"/>
              <a:t>Calculates distance map, then grows points from minima until touching (object boundary)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9419844" y="1167798"/>
            <a:ext cx="2556256" cy="4940899"/>
            <a:chOff x="9419844" y="1167798"/>
            <a:chExt cx="2556256" cy="494089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9845" y="1167798"/>
              <a:ext cx="2448000" cy="244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9845" y="3660697"/>
              <a:ext cx="2448000" cy="2448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419844" y="1167798"/>
              <a:ext cx="249275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Before watershed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19845" y="3660697"/>
              <a:ext cx="255625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After watershed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10820400" y="2257425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10820400" y="4746625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10203180" y="3004185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10203180" y="5493210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A6CA6D5-5AA1-4BAA-98D8-8FB9F7658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6874" y="1351705"/>
            <a:ext cx="1453092" cy="1453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521379-DB5B-4ED0-83A4-C942E9054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507" y="1359446"/>
            <a:ext cx="1453092" cy="14530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2D62E2-6CAE-4EBB-B384-0FEA569FA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9507" y="1359446"/>
            <a:ext cx="1453092" cy="145309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57941F-2AC1-4E6E-8CC3-B2E76DA6EE80}"/>
              </a:ext>
            </a:extLst>
          </p:cNvPr>
          <p:cNvCxnSpPr>
            <a:cxnSpLocks/>
          </p:cNvCxnSpPr>
          <p:nvPr/>
        </p:nvCxnSpPr>
        <p:spPr>
          <a:xfrm>
            <a:off x="9907256" y="2082121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06A482-94AD-4600-8556-B41C8BA1E1D0}"/>
              </a:ext>
            </a:extLst>
          </p:cNvPr>
          <p:cNvCxnSpPr>
            <a:cxnSpLocks/>
          </p:cNvCxnSpPr>
          <p:nvPr/>
        </p:nvCxnSpPr>
        <p:spPr>
          <a:xfrm flipV="1">
            <a:off x="10407967" y="1771021"/>
            <a:ext cx="1551923" cy="6642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565" y="2627113"/>
            <a:ext cx="2652279" cy="340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9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8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Apply binary filters to clean up image</a:t>
            </a:r>
          </a:p>
          <a:p>
            <a:pPr lvl="2"/>
            <a:r>
              <a:rPr lang="en-GB" dirty="0"/>
              <a:t>Remove holes in nuclei</a:t>
            </a:r>
          </a:p>
          <a:p>
            <a:pPr lvl="2"/>
            <a:r>
              <a:rPr lang="en-GB" dirty="0"/>
              <a:t>Split nuclei in contact</a:t>
            </a:r>
          </a:p>
          <a:p>
            <a:pPr lvl="1"/>
            <a:r>
              <a:rPr lang="en-GB" dirty="0"/>
              <a:t>Speckles in background still aren’t a problem</a:t>
            </a:r>
          </a:p>
          <a:p>
            <a:pPr lvl="2"/>
            <a:r>
              <a:rPr lang="en-GB" dirty="0"/>
              <a:t>We’ll deal with these later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396500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C37D35-492F-4DAE-BD6F-6269B1E405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241" y="1680733"/>
            <a:ext cx="3475205" cy="36824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598899-B07E-4072-98E6-2BC20CB3D2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730" y="1679019"/>
            <a:ext cx="3475205" cy="3706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36B68B-900F-4F44-A439-3246C751562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2" y="1707697"/>
            <a:ext cx="3469108" cy="3676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78892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4888938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Fill holes (?)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B7FEF-7678-4D9E-87E3-A8FB4C3E0882}"/>
              </a:ext>
            </a:extLst>
          </p:cNvPr>
          <p:cNvCxnSpPr>
            <a:cxnSpLocks/>
          </p:cNvCxnSpPr>
          <p:nvPr/>
        </p:nvCxnSpPr>
        <p:spPr>
          <a:xfrm>
            <a:off x="3810000" y="3535680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9F4BE5-7FA1-46BD-964F-1ECB35BA5BFB}"/>
              </a:ext>
            </a:extLst>
          </p:cNvPr>
          <p:cNvSpPr txBox="1"/>
          <p:nvPr/>
        </p:nvSpPr>
        <p:spPr>
          <a:xfrm>
            <a:off x="8961697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Watershed transform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09259E-1972-4696-991C-17B2D0335C19}"/>
              </a:ext>
            </a:extLst>
          </p:cNvPr>
          <p:cNvCxnSpPr>
            <a:cxnSpLocks/>
          </p:cNvCxnSpPr>
          <p:nvPr/>
        </p:nvCxnSpPr>
        <p:spPr>
          <a:xfrm>
            <a:off x="7862177" y="3535680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267256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00" y="1167798"/>
            <a:ext cx="2448000" cy="24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Analyse particles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3660697"/>
            <a:ext cx="2448000" cy="2448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6479123" cy="4929411"/>
          </a:xfrm>
        </p:spPr>
        <p:txBody>
          <a:bodyPr/>
          <a:lstStyle/>
          <a:p>
            <a:r>
              <a:rPr lang="en-GB" dirty="0"/>
              <a:t>Run analyse particles</a:t>
            </a:r>
          </a:p>
          <a:p>
            <a:pPr lvl="1"/>
            <a:r>
              <a:rPr lang="en-GB" dirty="0" err="1"/>
              <a:t>Analyze</a:t>
            </a:r>
            <a:r>
              <a:rPr lang="en-GB" dirty="0"/>
              <a:t> &gt; </a:t>
            </a:r>
            <a:r>
              <a:rPr lang="en-GB" dirty="0" err="1"/>
              <a:t>Analyze</a:t>
            </a:r>
            <a:r>
              <a:rPr lang="en-GB" dirty="0"/>
              <a:t> Particles…</a:t>
            </a:r>
          </a:p>
          <a:p>
            <a:pPr lvl="1"/>
            <a:endParaRPr lang="en-GB" sz="1800" dirty="0"/>
          </a:p>
          <a:p>
            <a:r>
              <a:rPr lang="en-GB" dirty="0"/>
              <a:t>Set limits on particles</a:t>
            </a:r>
          </a:p>
          <a:p>
            <a:pPr lvl="1"/>
            <a:r>
              <a:rPr lang="en-GB" dirty="0"/>
              <a:t>Size</a:t>
            </a:r>
          </a:p>
          <a:p>
            <a:pPr lvl="2"/>
            <a:r>
              <a:rPr lang="en-GB" dirty="0"/>
              <a:t>Image scale units if set, option for pixels</a:t>
            </a:r>
          </a:p>
          <a:p>
            <a:pPr lvl="1"/>
            <a:r>
              <a:rPr lang="en-GB" dirty="0"/>
              <a:t>Circularity</a:t>
            </a:r>
          </a:p>
          <a:p>
            <a:pPr lvl="2"/>
            <a:r>
              <a:rPr lang="en-GB" dirty="0"/>
              <a:t>Non-circular (0) or perfectly circular (1)</a:t>
            </a:r>
          </a:p>
          <a:p>
            <a:pPr lvl="1"/>
            <a:r>
              <a:rPr lang="en-GB" dirty="0"/>
              <a:t>Exclude on edges:	</a:t>
            </a:r>
          </a:p>
          <a:p>
            <a:pPr lvl="2"/>
            <a:r>
              <a:rPr lang="en-GB" dirty="0"/>
              <a:t>Remove particles touching image border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09" y="3673576"/>
            <a:ext cx="2200582" cy="24935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1167798"/>
            <a:ext cx="2448000" cy="244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24600" y="1167798"/>
            <a:ext cx="2448000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Overlay (default)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19845" y="1167798"/>
            <a:ext cx="24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Counts (“grey” LUT)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19845" y="3660697"/>
            <a:ext cx="2448000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Counts (“</a:t>
            </a:r>
            <a:r>
              <a:rPr lang="en-GB" dirty="0" err="1">
                <a:solidFill>
                  <a:srgbClr val="FF0000"/>
                </a:solidFill>
              </a:rPr>
              <a:t>glasbey</a:t>
            </a:r>
            <a:r>
              <a:rPr lang="en-GB" dirty="0">
                <a:solidFill>
                  <a:srgbClr val="FF0000"/>
                </a:solidFill>
              </a:rPr>
              <a:t>” LUT)</a:t>
            </a:r>
          </a:p>
        </p:txBody>
      </p:sp>
    </p:spTree>
    <p:extLst>
      <p:ext uri="{BB962C8B-B14F-4D97-AF65-F5344CB8AC3E}">
        <p14:creationId xmlns:p14="http://schemas.microsoft.com/office/powerpoint/2010/main" val="866100294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9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Detect nuclei using </a:t>
            </a:r>
            <a:r>
              <a:rPr lang="en-GB" dirty="0" err="1"/>
              <a:t>Analyze</a:t>
            </a:r>
            <a:r>
              <a:rPr lang="en-GB" dirty="0"/>
              <a:t> Particles tool</a:t>
            </a:r>
          </a:p>
          <a:p>
            <a:pPr lvl="1"/>
            <a:r>
              <a:rPr lang="en-GB" dirty="0"/>
              <a:t>Redirect measurements to “best” nuclei image</a:t>
            </a:r>
          </a:p>
          <a:p>
            <a:pPr lvl="2"/>
            <a:r>
              <a:rPr lang="en-GB" dirty="0" err="1"/>
              <a:t>Analyze</a:t>
            </a:r>
            <a:r>
              <a:rPr lang="en-GB" dirty="0"/>
              <a:t> &gt; Set Measurements</a:t>
            </a:r>
          </a:p>
          <a:p>
            <a:pPr lvl="1"/>
            <a:r>
              <a:rPr lang="en-GB" dirty="0"/>
              <a:t>Display identified objects as outlines or </a:t>
            </a:r>
            <a:r>
              <a:rPr lang="en-GB"/>
              <a:t>“count masks”</a:t>
            </a:r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399353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19C02B-E3FE-4764-8175-CD2A998B50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83" y="1692694"/>
            <a:ext cx="3481302" cy="3688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69B565-6A2B-470C-ACD0-64A69D0F8F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30" y="1699982"/>
            <a:ext cx="3475205" cy="3682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144488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5444853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Count masks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B7FEF-7678-4D9E-87E3-A8FB4C3E0882}"/>
              </a:ext>
            </a:extLst>
          </p:cNvPr>
          <p:cNvCxnSpPr>
            <a:cxnSpLocks/>
          </p:cNvCxnSpPr>
          <p:nvPr/>
        </p:nvCxnSpPr>
        <p:spPr>
          <a:xfrm>
            <a:off x="4456056" y="3534086"/>
            <a:ext cx="437916" cy="71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29221E5-D688-4A64-AEAB-C824799A0C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23" y="2169915"/>
            <a:ext cx="3185605" cy="27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82466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55850-82EB-47BB-B3B8-078783EF3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0B469-AD2F-45FA-A7E7-46D1A0348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data from Results Table</a:t>
            </a:r>
          </a:p>
          <a:p>
            <a:pPr lvl="1"/>
            <a:r>
              <a:rPr lang="en-GB" dirty="0"/>
              <a:t>Only works if Results Table is called “Results”</a:t>
            </a:r>
          </a:p>
          <a:p>
            <a:pPr lvl="1"/>
            <a:endParaRPr lang="en-GB" sz="1800" dirty="0">
              <a:solidFill>
                <a:srgbClr val="C00000"/>
              </a:solidFill>
            </a:endParaRPr>
          </a:p>
          <a:p>
            <a:r>
              <a:rPr lang="en-GB" dirty="0"/>
              <a:t>XY plot of two columns</a:t>
            </a:r>
          </a:p>
          <a:p>
            <a:pPr lvl="1"/>
            <a:r>
              <a:rPr lang="en-GB" dirty="0"/>
              <a:t>(From Results Table) Results &gt; Plot…</a:t>
            </a:r>
          </a:p>
          <a:p>
            <a:pPr lvl="1"/>
            <a:r>
              <a:rPr lang="en-GB" dirty="0"/>
              <a:t>“More” button to set plotting options</a:t>
            </a:r>
          </a:p>
          <a:p>
            <a:pPr lvl="2"/>
            <a:r>
              <a:rPr lang="en-GB" dirty="0"/>
              <a:t>Label sizes, legend, export high resolution</a:t>
            </a:r>
          </a:p>
          <a:p>
            <a:pPr lvl="1"/>
            <a:endParaRPr lang="en-GB" sz="1800" dirty="0">
              <a:solidFill>
                <a:srgbClr val="C00000"/>
              </a:solidFill>
            </a:endParaRPr>
          </a:p>
          <a:p>
            <a:r>
              <a:rPr lang="en-GB" dirty="0"/>
              <a:t>Histogram of one column</a:t>
            </a:r>
          </a:p>
          <a:p>
            <a:pPr lvl="1"/>
            <a:r>
              <a:rPr lang="en-GB" dirty="0"/>
              <a:t>(From Results Table) Results &gt; Distribution…</a:t>
            </a:r>
          </a:p>
          <a:p>
            <a:pPr lvl="1"/>
            <a:endParaRPr lang="en-GB" dirty="0">
              <a:solidFill>
                <a:srgbClr val="C00000"/>
              </a:solidFill>
            </a:endParaRPr>
          </a:p>
          <a:p>
            <a:pPr lvl="1"/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69906-77D1-4F34-8464-2D4B1B0CE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783" y="2090578"/>
            <a:ext cx="2987040" cy="3360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9D4D07-BEF0-47D2-AD0D-49128474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783" y="2090578"/>
            <a:ext cx="2834640" cy="3147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04178D-A451-415C-BE93-D7BE3BF8C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740" y="1774016"/>
            <a:ext cx="3947160" cy="3710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200E28-6987-49FE-AEF7-A3503AD22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519" y="2166778"/>
            <a:ext cx="2857500" cy="307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01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 Depth and digital images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1" y="1947934"/>
            <a:ext cx="3384000" cy="3384000"/>
          </a:xfrm>
        </p:spPr>
      </p:pic>
      <p:sp>
        <p:nvSpPr>
          <p:cNvPr id="6" name="Rectangle 5"/>
          <p:cNvSpPr/>
          <p:nvPr/>
        </p:nvSpPr>
        <p:spPr>
          <a:xfrm>
            <a:off x="2134629" y="3418753"/>
            <a:ext cx="1769334" cy="1677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806632" y="1953722"/>
          <a:ext cx="3404664" cy="3389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</a:tblGrid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32902" y="2440853"/>
            <a:ext cx="2029943" cy="192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35093" y="3630363"/>
            <a:ext cx="1667120" cy="1580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046036" y="3350250"/>
            <a:ext cx="949877" cy="900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4417803" y="3173163"/>
            <a:ext cx="1267222" cy="9144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aphicFrame>
        <p:nvGraphicFramePr>
          <p:cNvPr id="17" name="Table 138"/>
          <p:cNvGraphicFramePr/>
          <p:nvPr/>
        </p:nvGraphicFramePr>
        <p:xfrm>
          <a:off x="9550706" y="2663094"/>
          <a:ext cx="2453833" cy="1971040"/>
        </p:xfrm>
        <a:graphic>
          <a:graphicData uri="http://schemas.openxmlformats.org/drawingml/2006/table">
            <a:tbl>
              <a:tblPr bandRow="1"/>
              <a:tblGrid>
                <a:gridCol w="897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1 bit 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  <a:r>
                        <a:rPr sz="2000" baseline="30000">
                          <a:sym typeface="Helvetica"/>
                        </a:rPr>
                        <a:t>1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8 bit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2</a:t>
                      </a:r>
                      <a:r>
                        <a:rPr sz="2000" baseline="30000" dirty="0">
                          <a:sym typeface="Helvetica"/>
                        </a:rPr>
                        <a:t>8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256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12 bit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  <a:r>
                        <a:rPr sz="2000" baseline="30000">
                          <a:sym typeface="Helvetica"/>
                        </a:rPr>
                        <a:t>12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4096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16 bit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  <a:r>
                        <a:rPr sz="2000" baseline="30000">
                          <a:sym typeface="Helvetica"/>
                        </a:rPr>
                        <a:t>16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65536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054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4" grpId="0" animBg="1"/>
      <p:bldP spid="1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5B2E03-1D82-45EB-9CA5-FA99FEF998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8740" y="1720676"/>
            <a:ext cx="3947160" cy="3764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60E24-AD2D-44AA-9D7A-B6747DE0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18601-850B-461F-A4E8-C0F56683C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283649" cy="4929411"/>
          </a:xfrm>
        </p:spPr>
        <p:txBody>
          <a:bodyPr/>
          <a:lstStyle/>
          <a:p>
            <a:r>
              <a:rPr lang="en-GB" dirty="0"/>
              <a:t>Fit curves to XY plots</a:t>
            </a:r>
          </a:p>
          <a:p>
            <a:pPr lvl="1"/>
            <a:r>
              <a:rPr lang="en-GB" dirty="0"/>
              <a:t>(From plot window) Data &gt; Add Fit…</a:t>
            </a:r>
          </a:p>
          <a:p>
            <a:pPr lvl="1"/>
            <a:endParaRPr lang="en-GB" sz="1800" dirty="0"/>
          </a:p>
          <a:p>
            <a:r>
              <a:rPr lang="en-GB" dirty="0"/>
              <a:t>Multiple curve options</a:t>
            </a:r>
          </a:p>
          <a:p>
            <a:pPr lvl="1"/>
            <a:r>
              <a:rPr lang="en-GB" dirty="0"/>
              <a:t>Including straight line, polynomial, Gaussian and exponential</a:t>
            </a:r>
          </a:p>
          <a:p>
            <a:pPr lvl="1"/>
            <a:endParaRPr lang="en-GB" sz="1800" dirty="0"/>
          </a:p>
          <a:p>
            <a:r>
              <a:rPr lang="en-GB" dirty="0"/>
              <a:t>Fitting parameters displayed in Log</a:t>
            </a:r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2A2DD-119E-45A5-BD3E-3BA41AA1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740" y="1720676"/>
            <a:ext cx="3947160" cy="3764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AD0BC1-B343-40C0-A218-02658E4C1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340" y="2206039"/>
            <a:ext cx="2956560" cy="29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40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7EB1-AC64-4A26-B544-8E5FE3E36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64D4-C59F-4310-99E1-1D7E8FF29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Plot histogram of nuclear area measurements</a:t>
            </a:r>
          </a:p>
          <a:p>
            <a:pPr lvl="2"/>
            <a:r>
              <a:rPr lang="en-GB" dirty="0"/>
              <a:t>5 bins from 100 to 200</a:t>
            </a:r>
          </a:p>
          <a:p>
            <a:pPr lvl="1"/>
            <a:r>
              <a:rPr lang="en-GB" dirty="0"/>
              <a:t>Plot “Bin start” vs “Count” as XY plot</a:t>
            </a:r>
          </a:p>
          <a:p>
            <a:pPr lvl="2"/>
            <a:r>
              <a:rPr lang="en-GB" dirty="0"/>
              <a:t>Will need to rename new results table as “Results”</a:t>
            </a:r>
          </a:p>
          <a:p>
            <a:pPr lvl="1"/>
            <a:r>
              <a:rPr lang="en-GB" dirty="0"/>
              <a:t>Fit Gaussian and get centre and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4224892833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E0E99E-20F3-4BE1-8317-F217DDFD8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0" y="2169915"/>
            <a:ext cx="3185605" cy="2728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1E07BF-CE9E-4C6B-AF29-CE845E5861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24"/>
          <a:stretch/>
        </p:blipFill>
        <p:spPr>
          <a:xfrm>
            <a:off x="4379814" y="1255364"/>
            <a:ext cx="2857500" cy="2977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9CD20A-0F8E-4A64-BD1C-37BEA87DB7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97"/>
          <a:stretch/>
        </p:blipFill>
        <p:spPr>
          <a:xfrm>
            <a:off x="4665564" y="4233342"/>
            <a:ext cx="2286000" cy="167567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916A63-A139-40F4-900B-0BCA46FF3980}"/>
              </a:ext>
            </a:extLst>
          </p:cNvPr>
          <p:cNvCxnSpPr>
            <a:cxnSpLocks/>
          </p:cNvCxnSpPr>
          <p:nvPr/>
        </p:nvCxnSpPr>
        <p:spPr>
          <a:xfrm>
            <a:off x="3771796" y="3534085"/>
            <a:ext cx="437916" cy="71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C137A-EE20-4F04-ACF1-4ABEC91F6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519" y="1712430"/>
            <a:ext cx="4267200" cy="36576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584794-3809-406D-9447-CF9F5794AE4E}"/>
              </a:ext>
            </a:extLst>
          </p:cNvPr>
          <p:cNvCxnSpPr>
            <a:cxnSpLocks/>
          </p:cNvCxnSpPr>
          <p:nvPr/>
        </p:nvCxnSpPr>
        <p:spPr>
          <a:xfrm>
            <a:off x="7212600" y="3526940"/>
            <a:ext cx="437916" cy="71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71342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9114B-EEAE-4D44-99AF-64A9EF15D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C6B21-1B3E-4B23-80C8-C8621BDBC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Extend functionality with extra plugins</a:t>
            </a:r>
          </a:p>
          <a:p>
            <a:endParaRPr lang="en-GB" sz="1800" dirty="0"/>
          </a:p>
          <a:p>
            <a:r>
              <a:rPr lang="en-GB" dirty="0"/>
              <a:t>Go to Help &gt; Update…</a:t>
            </a:r>
          </a:p>
          <a:p>
            <a:pPr lvl="1"/>
            <a:r>
              <a:rPr lang="en-GB" dirty="0"/>
              <a:t>Select “Manage update sites”</a:t>
            </a:r>
          </a:p>
          <a:p>
            <a:pPr lvl="1"/>
            <a:r>
              <a:rPr lang="en-GB" dirty="0"/>
              <a:t>Tick the plugin packages to be installed</a:t>
            </a:r>
          </a:p>
          <a:p>
            <a:pPr lvl="1"/>
            <a:r>
              <a:rPr lang="en-GB" dirty="0"/>
              <a:t>Or, add a new update site</a:t>
            </a:r>
          </a:p>
          <a:p>
            <a:pPr lvl="1"/>
            <a:r>
              <a:rPr lang="en-GB" dirty="0"/>
              <a:t>Click “Apply changes” to complete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011D0-D3F1-4912-8C5D-834D8E480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20" y="1861722"/>
            <a:ext cx="4732020" cy="3589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E397EA-B6AB-4959-AEB7-24274A5FF5E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9053" y="1776479"/>
            <a:ext cx="4998720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028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Macro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608490" cy="4929411"/>
          </a:xfrm>
        </p:spPr>
        <p:txBody>
          <a:bodyPr/>
          <a:lstStyle/>
          <a:p>
            <a:r>
              <a:rPr lang="en-GB" dirty="0"/>
              <a:t>Allows short, simple bits of code to be automated</a:t>
            </a:r>
          </a:p>
          <a:p>
            <a:pPr lvl="1"/>
            <a:r>
              <a:rPr lang="en-GB" dirty="0"/>
              <a:t>Plugins &gt; Macros &gt; Record…</a:t>
            </a:r>
          </a:p>
          <a:p>
            <a:pPr lvl="1"/>
            <a:r>
              <a:rPr lang="en-GB" dirty="0"/>
              <a:t>Will turn each mouse click into macro code</a:t>
            </a:r>
          </a:p>
          <a:p>
            <a:pPr lvl="1"/>
            <a:r>
              <a:rPr lang="en-GB" dirty="0"/>
              <a:t>Create button sends code to macro editor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3737" t="35304" r="19892" b="34301"/>
          <a:stretch/>
        </p:blipFill>
        <p:spPr>
          <a:xfrm>
            <a:off x="8232980" y="2723439"/>
            <a:ext cx="3592714" cy="18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1777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“Batching” Macros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027465" cy="4929411"/>
          </a:xfrm>
        </p:spPr>
        <p:txBody>
          <a:bodyPr/>
          <a:lstStyle/>
          <a:p>
            <a:r>
              <a:rPr lang="en-GB" dirty="0"/>
              <a:t>Process &gt; Batch &gt; Macro…</a:t>
            </a:r>
          </a:p>
          <a:p>
            <a:pPr lvl="1"/>
            <a:r>
              <a:rPr lang="en-GB" dirty="0"/>
              <a:t>Set input containing folder of images to be processed</a:t>
            </a:r>
          </a:p>
          <a:p>
            <a:pPr lvl="1"/>
            <a:r>
              <a:rPr lang="en-GB" dirty="0"/>
              <a:t>Set output for output images</a:t>
            </a:r>
          </a:p>
          <a:p>
            <a:pPr lvl="1"/>
            <a:r>
              <a:rPr lang="en-GB" dirty="0"/>
              <a:t>Either:</a:t>
            </a:r>
          </a:p>
          <a:p>
            <a:pPr lvl="2"/>
            <a:r>
              <a:rPr lang="en-GB" dirty="0"/>
              <a:t>Copy code from recorder </a:t>
            </a:r>
          </a:p>
          <a:p>
            <a:pPr lvl="2"/>
            <a:r>
              <a:rPr lang="en-GB" dirty="0"/>
              <a:t>Open saved macro</a:t>
            </a:r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103" t="11164" r="68889" b="33950"/>
          <a:stretch/>
        </p:blipFill>
        <p:spPr>
          <a:xfrm>
            <a:off x="7491087" y="1403009"/>
            <a:ext cx="4098853" cy="451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85362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947431" y="1164721"/>
            <a:ext cx="10297138" cy="4853690"/>
            <a:chOff x="811643" y="1164721"/>
            <a:chExt cx="10297138" cy="4853690"/>
          </a:xfrm>
        </p:grpSpPr>
        <p:sp>
          <p:nvSpPr>
            <p:cNvPr id="4" name="TextBox 3"/>
            <p:cNvSpPr txBox="1"/>
            <p:nvPr/>
          </p:nvSpPr>
          <p:spPr>
            <a:xfrm>
              <a:off x="811643" y="5064304"/>
              <a:ext cx="49760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GB" sz="2800" dirty="0"/>
                <a:t>https://github.com/wbif-bristol/</a:t>
              </a:r>
            </a:p>
            <a:p>
              <a:pPr marL="0" indent="0" algn="ctr">
                <a:buNone/>
              </a:pPr>
              <a:r>
                <a:rPr lang="en-GB" sz="2800" dirty="0"/>
                <a:t>ImageJ-Fiji-Level-2-course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828" y="1164721"/>
              <a:ext cx="3263720" cy="39439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728" b="26060"/>
            <a:stretch/>
          </p:blipFill>
          <p:spPr>
            <a:xfrm>
              <a:off x="6960726" y="1181347"/>
              <a:ext cx="3320019" cy="390764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32690" y="5064304"/>
              <a:ext cx="49760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GB" sz="2800" dirty="0"/>
                <a:t>https://github.com/wbif-bristol/</a:t>
              </a:r>
            </a:p>
            <a:p>
              <a:pPr marL="0" indent="0" algn="ctr">
                <a:buNone/>
              </a:pPr>
              <a:r>
                <a:rPr lang="en-GB" sz="2800" dirty="0" err="1"/>
                <a:t>CellProfiler</a:t>
              </a:r>
              <a:r>
                <a:rPr lang="en-GB" sz="2800" dirty="0"/>
                <a:t>-course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7806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7468-2040-49AA-B958-831BD6B2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RGB Images</a:t>
            </a:r>
          </a:p>
        </p:txBody>
      </p:sp>
      <p:pic>
        <p:nvPicPr>
          <p:cNvPr id="8" name="Picture 7" descr="A picture containing animal, turtle, water, black&#10;&#10;Description automatically generated">
            <a:extLst>
              <a:ext uri="{FF2B5EF4-FFF2-40B4-BE49-F238E27FC236}">
                <a16:creationId xmlns:a16="http://schemas.microsoft.com/office/drawing/2014/main" id="{8D54DF35-28FE-4D0C-9DF5-948C48271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66" y="1416027"/>
            <a:ext cx="2160000" cy="2160000"/>
          </a:xfrm>
          <a:prstGeom prst="rect">
            <a:avLst/>
          </a:prstGeom>
        </p:spPr>
      </p:pic>
      <p:sp>
        <p:nvSpPr>
          <p:cNvPr id="11" name="Right Arrow 15">
            <a:extLst>
              <a:ext uri="{FF2B5EF4-FFF2-40B4-BE49-F238E27FC236}">
                <a16:creationId xmlns:a16="http://schemas.microsoft.com/office/drawing/2014/main" id="{D67259A6-AFE8-43DC-A577-FCEC6E2B4D44}"/>
              </a:ext>
            </a:extLst>
          </p:cNvPr>
          <p:cNvSpPr/>
          <p:nvPr/>
        </p:nvSpPr>
        <p:spPr>
          <a:xfrm>
            <a:off x="2517958" y="2081109"/>
            <a:ext cx="907311" cy="9144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pic>
        <p:nvPicPr>
          <p:cNvPr id="23" name="Picture 22" descr="A shower curtain&#10;&#10;Description automatically generated">
            <a:extLst>
              <a:ext uri="{FF2B5EF4-FFF2-40B4-BE49-F238E27FC236}">
                <a16:creationId xmlns:a16="http://schemas.microsoft.com/office/drawing/2014/main" id="{64CB36B1-E975-4461-9497-5AA8F0A90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988" y="1464537"/>
            <a:ext cx="2160000" cy="2160000"/>
          </a:xfrm>
          <a:prstGeom prst="rect">
            <a:avLst/>
          </a:prstGeom>
        </p:spPr>
      </p:pic>
      <p:pic>
        <p:nvPicPr>
          <p:cNvPr id="25" name="Picture 24" descr="A glass shower door&#10;&#10;Description automatically generated">
            <a:extLst>
              <a:ext uri="{FF2B5EF4-FFF2-40B4-BE49-F238E27FC236}">
                <a16:creationId xmlns:a16="http://schemas.microsoft.com/office/drawing/2014/main" id="{73EE4312-8364-4804-A246-9EA3965C8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92" y="1762570"/>
            <a:ext cx="1584000" cy="1584000"/>
          </a:xfrm>
          <a:prstGeom prst="rect">
            <a:avLst/>
          </a:prstGeom>
        </p:spPr>
      </p:pic>
      <p:pic>
        <p:nvPicPr>
          <p:cNvPr id="27" name="Picture 26" descr="A picture containing shower, white, stall, tiled&#10;&#10;Description automatically generated">
            <a:extLst>
              <a:ext uri="{FF2B5EF4-FFF2-40B4-BE49-F238E27FC236}">
                <a16:creationId xmlns:a16="http://schemas.microsoft.com/office/drawing/2014/main" id="{54D7E758-6439-4C39-A020-63BCA2119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563" y="1790905"/>
            <a:ext cx="1584000" cy="1584000"/>
          </a:xfrm>
          <a:prstGeom prst="rect">
            <a:avLst/>
          </a:prstGeom>
        </p:spPr>
      </p:pic>
      <p:pic>
        <p:nvPicPr>
          <p:cNvPr id="29" name="Picture 28" descr="A glass shower door&#10;&#10;Description automatically generated">
            <a:extLst>
              <a:ext uri="{FF2B5EF4-FFF2-40B4-BE49-F238E27FC236}">
                <a16:creationId xmlns:a16="http://schemas.microsoft.com/office/drawing/2014/main" id="{58EC6BA9-BB5E-4E01-927E-D463DD041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734" y="1790905"/>
            <a:ext cx="1584000" cy="1584000"/>
          </a:xfrm>
          <a:prstGeom prst="rect">
            <a:avLst/>
          </a:prstGeom>
        </p:spPr>
      </p:pic>
      <p:sp>
        <p:nvSpPr>
          <p:cNvPr id="17" name="Right Arrow 15">
            <a:extLst>
              <a:ext uri="{FF2B5EF4-FFF2-40B4-BE49-F238E27FC236}">
                <a16:creationId xmlns:a16="http://schemas.microsoft.com/office/drawing/2014/main" id="{F5C3B076-19F1-410D-A91B-6AA9B2736E00}"/>
              </a:ext>
            </a:extLst>
          </p:cNvPr>
          <p:cNvSpPr/>
          <p:nvPr/>
        </p:nvSpPr>
        <p:spPr>
          <a:xfrm>
            <a:off x="5808555" y="2081109"/>
            <a:ext cx="907311" cy="9144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10241-B145-48CB-A5C9-ADF892507C00}"/>
              </a:ext>
            </a:extLst>
          </p:cNvPr>
          <p:cNvSpPr txBox="1"/>
          <p:nvPr/>
        </p:nvSpPr>
        <p:spPr>
          <a:xfrm>
            <a:off x="439600" y="4138674"/>
            <a:ext cx="110861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RGB images are made up of 3 x 8-bit images - One ‘Red’, one ‘Green’ and one ‘Blue’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An RGB image therefore contains 3 values per pixel representing the intensity of each of the 3 </a:t>
            </a:r>
            <a:r>
              <a:rPr lang="en-US" sz="2400" dirty="0" err="1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colours</a:t>
            </a:r>
            <a:r>
              <a:rPr lang="en-US" sz="240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For analysis, RGB images can be split into the constituent channels, or kept as RGB depending on the </a:t>
            </a:r>
            <a:r>
              <a:rPr lang="en-US" sz="240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analysis performed. </a:t>
            </a:r>
            <a:endParaRPr lang="en-US" sz="2400" dirty="0">
              <a:solidFill>
                <a:srgbClr val="262626"/>
              </a:solidFill>
              <a:ea typeface="Calibri"/>
              <a:cs typeface="Calibri"/>
              <a:sym typeface="Calibri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6262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FFB7E-4429-44D7-AA55-29AD62B084F9}"/>
              </a:ext>
            </a:extLst>
          </p:cNvPr>
          <p:cNvSpPr txBox="1"/>
          <p:nvPr/>
        </p:nvSpPr>
        <p:spPr>
          <a:xfrm>
            <a:off x="7269289" y="3374905"/>
            <a:ext cx="666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744486-EF7E-438E-A547-20DF6C76CC8B}"/>
              </a:ext>
            </a:extLst>
          </p:cNvPr>
          <p:cNvSpPr txBox="1"/>
          <p:nvPr/>
        </p:nvSpPr>
        <p:spPr>
          <a:xfrm>
            <a:off x="8839376" y="3374904"/>
            <a:ext cx="956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A1056E-93B9-4FB6-8D9C-27C62ABBD07F}"/>
              </a:ext>
            </a:extLst>
          </p:cNvPr>
          <p:cNvSpPr txBox="1"/>
          <p:nvPr/>
        </p:nvSpPr>
        <p:spPr>
          <a:xfrm>
            <a:off x="10647684" y="3374903"/>
            <a:ext cx="77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</a:rPr>
              <a:t>Blue</a:t>
            </a:r>
          </a:p>
        </p:txBody>
      </p:sp>
    </p:spTree>
    <p:extLst>
      <p:ext uri="{BB962C8B-B14F-4D97-AF65-F5344CB8AC3E}">
        <p14:creationId xmlns:p14="http://schemas.microsoft.com/office/powerpoint/2010/main" val="3594103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654743" y="2671265"/>
            <a:ext cx="3227819" cy="3240000"/>
            <a:chOff x="540776" y="2324894"/>
            <a:chExt cx="2869172" cy="288000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776" y="2324894"/>
              <a:ext cx="2869172" cy="2880000"/>
            </a:xfrm>
            <a:prstGeom prst="rect">
              <a:avLst/>
            </a:prstGeom>
          </p:spPr>
        </p:pic>
        <p:cxnSp>
          <p:nvCxnSpPr>
            <p:cNvPr id="33" name="Straight Connector 32"/>
            <p:cNvCxnSpPr/>
            <p:nvPr/>
          </p:nvCxnSpPr>
          <p:spPr>
            <a:xfrm flipV="1">
              <a:off x="1685044" y="3331369"/>
              <a:ext cx="640000" cy="28098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579960" y="2692013"/>
            <a:ext cx="3227819" cy="3240000"/>
            <a:chOff x="4088792" y="2260600"/>
            <a:chExt cx="2869172" cy="288000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792" y="2260600"/>
              <a:ext cx="2869172" cy="2880000"/>
            </a:xfrm>
            <a:prstGeom prst="rect">
              <a:avLst/>
            </a:prstGeom>
          </p:spPr>
        </p:pic>
        <p:cxnSp>
          <p:nvCxnSpPr>
            <p:cNvPr id="36" name="Straight Connector 35"/>
            <p:cNvCxnSpPr/>
            <p:nvPr/>
          </p:nvCxnSpPr>
          <p:spPr>
            <a:xfrm flipV="1">
              <a:off x="5217689" y="3267076"/>
              <a:ext cx="64000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8503675" y="2671265"/>
            <a:ext cx="3233909" cy="3240000"/>
            <a:chOff x="7974150" y="2221459"/>
            <a:chExt cx="2874586" cy="2880000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4150" y="2221459"/>
              <a:ext cx="2874586" cy="2880000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 flipV="1">
              <a:off x="9097118" y="3245646"/>
              <a:ext cx="62865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94" y="2830657"/>
            <a:ext cx="3935032" cy="321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31" y="2830657"/>
            <a:ext cx="3995998" cy="3214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45" y="2851300"/>
            <a:ext cx="3973828" cy="3170195"/>
          </a:xfrm>
          <a:prstGeom prst="rect">
            <a:avLst/>
          </a:prstGeom>
        </p:spPr>
      </p:pic>
      <p:pic>
        <p:nvPicPr>
          <p:cNvPr id="146" name="image13.png"/>
          <p:cNvPicPr/>
          <p:nvPr/>
        </p:nvPicPr>
        <p:blipFill>
          <a:blip r:embed="rId8"/>
          <a:stretch>
            <a:fillRect/>
          </a:stretch>
        </p:blipFill>
        <p:spPr>
          <a:xfrm>
            <a:off x="405446" y="1567323"/>
            <a:ext cx="3846858" cy="288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838200" y="4312016"/>
            <a:ext cx="3200401" cy="262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Oversampled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304800" indent="-304800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Not ‘bad’ but will take longer and cause more </a:t>
            </a:r>
            <a:r>
              <a:rPr sz="2400" kern="0" dirty="0" err="1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photodamage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to the sample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dirty="0">
                <a:sym typeface="Helvetica"/>
              </a:rPr>
              <a:t>Sampling an image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269557" y="1567323"/>
            <a:ext cx="3846858" cy="2880002"/>
            <a:chOff x="4321316" y="1567323"/>
            <a:chExt cx="3846858" cy="2880002"/>
          </a:xfrm>
        </p:grpSpPr>
        <p:pic>
          <p:nvPicPr>
            <p:cNvPr id="148" name="image15.png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4321316" y="1567323"/>
              <a:ext cx="3846858" cy="28800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" name="Oval 2"/>
            <p:cNvSpPr>
              <a:spLocks/>
            </p:cNvSpPr>
            <p:nvPr/>
          </p:nvSpPr>
          <p:spPr>
            <a:xfrm>
              <a:off x="7456069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1" name="Oval 20"/>
            <p:cNvSpPr>
              <a:spLocks/>
            </p:cNvSpPr>
            <p:nvPr/>
          </p:nvSpPr>
          <p:spPr>
            <a:xfrm>
              <a:off x="6792714" y="4099059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>
            <a:xfrm>
              <a:off x="6124595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>
            <a:xfrm>
              <a:off x="5451714" y="1755869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4" name="Oval 23"/>
            <p:cNvSpPr>
              <a:spLocks/>
            </p:cNvSpPr>
            <p:nvPr/>
          </p:nvSpPr>
          <p:spPr>
            <a:xfrm>
              <a:off x="4778515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89850" y="1240450"/>
            <a:ext cx="6569563" cy="306125"/>
            <a:chOff x="4824356" y="1240450"/>
            <a:chExt cx="6569563" cy="306125"/>
          </a:xfrm>
        </p:grpSpPr>
        <p:sp>
          <p:nvSpPr>
            <p:cNvPr id="152" name="Shape 152"/>
            <p:cNvSpPr/>
            <p:nvPr/>
          </p:nvSpPr>
          <p:spPr>
            <a:xfrm>
              <a:off x="4824356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5492477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6160595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6828714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7496832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8721443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10057682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11393917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179948" y="1567323"/>
            <a:ext cx="3846860" cy="2880002"/>
            <a:chOff x="8197201" y="1567323"/>
            <a:chExt cx="3846860" cy="2880002"/>
          </a:xfrm>
        </p:grpSpPr>
        <p:pic>
          <p:nvPicPr>
            <p:cNvPr id="147" name="image14.png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8197201" y="1567323"/>
              <a:ext cx="3846860" cy="28800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" name="Oval 24"/>
            <p:cNvSpPr>
              <a:spLocks/>
            </p:cNvSpPr>
            <p:nvPr/>
          </p:nvSpPr>
          <p:spPr>
            <a:xfrm>
              <a:off x="8657965" y="2924647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6" name="Oval 25"/>
            <p:cNvSpPr>
              <a:spLocks/>
            </p:cNvSpPr>
            <p:nvPr/>
          </p:nvSpPr>
          <p:spPr>
            <a:xfrm>
              <a:off x="10003372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7" name="Oval 26"/>
            <p:cNvSpPr>
              <a:spLocks/>
            </p:cNvSpPr>
            <p:nvPr/>
          </p:nvSpPr>
          <p:spPr>
            <a:xfrm>
              <a:off x="11321917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</p:grpSp>
      <p:sp>
        <p:nvSpPr>
          <p:cNvPr id="150" name="Shape 150"/>
          <p:cNvSpPr/>
          <p:nvPr/>
        </p:nvSpPr>
        <p:spPr>
          <a:xfrm>
            <a:off x="4685057" y="4312016"/>
            <a:ext cx="3200402" cy="2156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832103">
              <a:lnSpc>
                <a:spcPct val="90000"/>
              </a:lnSpc>
              <a:spcBef>
                <a:spcPts val="900"/>
              </a:spcBef>
            </a:pPr>
            <a:r>
              <a:rPr sz="21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Nyquist sampled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42696" indent="-242696" defTabSz="832103">
              <a:lnSpc>
                <a:spcPct val="90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1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Minimum sampling rate to capture the signal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8957671" y="4312013"/>
            <a:ext cx="2826499" cy="171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868680">
              <a:lnSpc>
                <a:spcPct val="90000"/>
              </a:lnSpc>
              <a:spcBef>
                <a:spcPts val="900"/>
              </a:spcBef>
            </a:pPr>
            <a:r>
              <a:rPr sz="22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Under sampled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65430" indent="-265430" defTabSz="868680">
              <a:lnSpc>
                <a:spcPct val="90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2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Aliasing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1794574" y="2931526"/>
            <a:ext cx="1077899" cy="1077899"/>
            <a:chOff x="538164" y="2327694"/>
            <a:chExt cx="2874397" cy="287439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64" y="2327694"/>
              <a:ext cx="2874397" cy="2874397"/>
            </a:xfrm>
            <a:prstGeom prst="rect">
              <a:avLst/>
            </a:prstGeom>
          </p:spPr>
        </p:pic>
        <p:cxnSp>
          <p:nvCxnSpPr>
            <p:cNvPr id="43" name="Straight Connector 42"/>
            <p:cNvCxnSpPr/>
            <p:nvPr/>
          </p:nvCxnSpPr>
          <p:spPr>
            <a:xfrm flipV="1">
              <a:off x="1685044" y="3331369"/>
              <a:ext cx="640000" cy="28098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5713412" y="2953188"/>
            <a:ext cx="1082151" cy="1076071"/>
            <a:chOff x="4080510" y="2265837"/>
            <a:chExt cx="2885736" cy="2869523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510" y="2265837"/>
              <a:ext cx="2885736" cy="2869523"/>
            </a:xfrm>
            <a:prstGeom prst="rect">
              <a:avLst/>
            </a:prstGeom>
          </p:spPr>
        </p:pic>
        <p:cxnSp>
          <p:nvCxnSpPr>
            <p:cNvPr id="46" name="Straight Connector 45"/>
            <p:cNvCxnSpPr/>
            <p:nvPr/>
          </p:nvCxnSpPr>
          <p:spPr>
            <a:xfrm flipV="1">
              <a:off x="5217689" y="3267076"/>
              <a:ext cx="64000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>
            <a:grpSpLocks noChangeAspect="1"/>
          </p:cNvGrpSpPr>
          <p:nvPr/>
        </p:nvGrpSpPr>
        <p:grpSpPr>
          <a:xfrm>
            <a:off x="9645007" y="2931011"/>
            <a:ext cx="1078929" cy="1078929"/>
            <a:chOff x="7972871" y="2222886"/>
            <a:chExt cx="2877144" cy="2877144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2871" y="2222886"/>
              <a:ext cx="2877144" cy="2877144"/>
            </a:xfrm>
            <a:prstGeom prst="rect">
              <a:avLst/>
            </a:prstGeom>
          </p:spPr>
        </p:pic>
        <p:cxnSp>
          <p:nvCxnSpPr>
            <p:cNvPr id="49" name="Straight Connector 48"/>
            <p:cNvCxnSpPr/>
            <p:nvPr/>
          </p:nvCxnSpPr>
          <p:spPr>
            <a:xfrm flipV="1">
              <a:off x="9097118" y="3245646"/>
              <a:ext cx="62865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115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1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25 L 0.00169 -0.16158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682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0.0039 -0.16158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807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-0.00365 -0.17199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 animBg="1"/>
    </p:bldLst>
  </p:timing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14178</TotalTime>
  <Words>3560</Words>
  <Application>Microsoft Office PowerPoint</Application>
  <PresentationFormat>Widescreen</PresentationFormat>
  <Paragraphs>1264</Paragraphs>
  <Slides>76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Arial Nova Light</vt:lpstr>
      <vt:lpstr>Avenir Roman</vt:lpstr>
      <vt:lpstr>Calibri</vt:lpstr>
      <vt:lpstr>Cambria Math</vt:lpstr>
      <vt:lpstr>Helvetica</vt:lpstr>
      <vt:lpstr>Wingdings</vt:lpstr>
      <vt:lpstr>1_University of Bristol template</vt:lpstr>
      <vt:lpstr>ImageJ/FIJI image processing basics</vt:lpstr>
      <vt:lpstr>Overview</vt:lpstr>
      <vt:lpstr>Overview</vt:lpstr>
      <vt:lpstr>PowerPoint Presentation</vt:lpstr>
      <vt:lpstr>PowerPoint Presentation</vt:lpstr>
      <vt:lpstr>PowerPoint Presentation</vt:lpstr>
      <vt:lpstr>Bit Depth and digital images</vt:lpstr>
      <vt:lpstr>RGB Images</vt:lpstr>
      <vt:lpstr>PowerPoint Presentation</vt:lpstr>
      <vt:lpstr>Sampling an image</vt:lpstr>
      <vt:lpstr>Image Processing</vt:lpstr>
      <vt:lpstr>File Types</vt:lpstr>
      <vt:lpstr>Image Types</vt:lpstr>
      <vt:lpstr>Histograms &amp; Thresholds</vt:lpstr>
      <vt:lpstr>Binary Images</vt:lpstr>
      <vt:lpstr>Filtering Images</vt:lpstr>
      <vt:lpstr>Filtering Images</vt:lpstr>
      <vt:lpstr>Filtering images</vt:lpstr>
      <vt:lpstr>PowerPoint Presentation</vt:lpstr>
      <vt:lpstr>ImageJ/Fiji interface</vt:lpstr>
      <vt:lpstr>Loading images</vt:lpstr>
      <vt:lpstr>Loading images</vt:lpstr>
      <vt:lpstr>Loading images</vt:lpstr>
      <vt:lpstr>Image metadata</vt:lpstr>
      <vt:lpstr>Saving images</vt:lpstr>
      <vt:lpstr>Image navigation</vt:lpstr>
      <vt:lpstr>Worksheet – section 1</vt:lpstr>
      <vt:lpstr>Worksheet – section 1</vt:lpstr>
      <vt:lpstr>Image navigation</vt:lpstr>
      <vt:lpstr>Image navigation</vt:lpstr>
      <vt:lpstr>Brightness and contrast</vt:lpstr>
      <vt:lpstr>Lookup table (LUT)</vt:lpstr>
      <vt:lpstr>Worksheet – section 2</vt:lpstr>
      <vt:lpstr>Worksheet – section 2</vt:lpstr>
      <vt:lpstr>Stack manipulation</vt:lpstr>
      <vt:lpstr>Stack manipulation</vt:lpstr>
      <vt:lpstr>Intensity projections</vt:lpstr>
      <vt:lpstr>Worksheet – section 3</vt:lpstr>
      <vt:lpstr>Worksheet – section 3</vt:lpstr>
      <vt:lpstr>Background subtraction</vt:lpstr>
      <vt:lpstr>Background subtraction</vt:lpstr>
      <vt:lpstr>Image calculator</vt:lpstr>
      <vt:lpstr>Worksheet – section 4</vt:lpstr>
      <vt:lpstr>Worksheet – section 4</vt:lpstr>
      <vt:lpstr>Selecting regions</vt:lpstr>
      <vt:lpstr>Selecting regions</vt:lpstr>
      <vt:lpstr>Making measurements</vt:lpstr>
      <vt:lpstr>Results table</vt:lpstr>
      <vt:lpstr>Linear intensity profile</vt:lpstr>
      <vt:lpstr>Region Of Interest (ROI) manager</vt:lpstr>
      <vt:lpstr>Worksheet – section 5</vt:lpstr>
      <vt:lpstr>Worksheet – section 5</vt:lpstr>
      <vt:lpstr>Image filtering</vt:lpstr>
      <vt:lpstr>Image filtering</vt:lpstr>
      <vt:lpstr>Worksheet – section 6</vt:lpstr>
      <vt:lpstr>Worksheet – section 6</vt:lpstr>
      <vt:lpstr>Intensity thresholding</vt:lpstr>
      <vt:lpstr>Intensity thresholding</vt:lpstr>
      <vt:lpstr>Intensity thresholding</vt:lpstr>
      <vt:lpstr>Worksheet – section 7</vt:lpstr>
      <vt:lpstr>Worksheet – section 7</vt:lpstr>
      <vt:lpstr>Binary operations</vt:lpstr>
      <vt:lpstr>Watershed segmentation</vt:lpstr>
      <vt:lpstr>Worksheet – section 8</vt:lpstr>
      <vt:lpstr>Worksheet – section 8</vt:lpstr>
      <vt:lpstr>Analyse particles</vt:lpstr>
      <vt:lpstr>Worksheet – section 9</vt:lpstr>
      <vt:lpstr>Worksheet – section 9</vt:lpstr>
      <vt:lpstr>Plotting data</vt:lpstr>
      <vt:lpstr>Fitting data</vt:lpstr>
      <vt:lpstr>Worksheet – section 10</vt:lpstr>
      <vt:lpstr>Worksheet – section 10</vt:lpstr>
      <vt:lpstr>Installing plugins</vt:lpstr>
      <vt:lpstr>Macro recording</vt:lpstr>
      <vt:lpstr>“Batching” Macros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Dominic Alibhai</cp:lastModifiedBy>
  <cp:revision>393</cp:revision>
  <dcterms:modified xsi:type="dcterms:W3CDTF">2020-05-13T20:34:47Z</dcterms:modified>
</cp:coreProperties>
</file>